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notesSlides/notesSlide28.xml" ContentType="application/vnd.openxmlformats-officedocument.presentationml.notesSlide+xml"/>
  <Override PartName="/ppt/charts/chart3.xml" ContentType="application/vnd.openxmlformats-officedocument.drawingml.chart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50"/>
  </p:notesMasterIdLst>
  <p:sldIdLst>
    <p:sldId id="268" r:id="rId2"/>
    <p:sldId id="412" r:id="rId3"/>
    <p:sldId id="418" r:id="rId4"/>
    <p:sldId id="445" r:id="rId5"/>
    <p:sldId id="446" r:id="rId6"/>
    <p:sldId id="447" r:id="rId7"/>
    <p:sldId id="448" r:id="rId8"/>
    <p:sldId id="449" r:id="rId9"/>
    <p:sldId id="450" r:id="rId10"/>
    <p:sldId id="321" r:id="rId11"/>
    <p:sldId id="341" r:id="rId12"/>
    <p:sldId id="344" r:id="rId13"/>
    <p:sldId id="278" r:id="rId14"/>
    <p:sldId id="279" r:id="rId15"/>
    <p:sldId id="420" r:id="rId16"/>
    <p:sldId id="346" r:id="rId17"/>
    <p:sldId id="347" r:id="rId18"/>
    <p:sldId id="419" r:id="rId19"/>
    <p:sldId id="438" r:id="rId20"/>
    <p:sldId id="439" r:id="rId21"/>
    <p:sldId id="440" r:id="rId22"/>
    <p:sldId id="441" r:id="rId23"/>
    <p:sldId id="442" r:id="rId24"/>
    <p:sldId id="443" r:id="rId25"/>
    <p:sldId id="444" r:id="rId26"/>
    <p:sldId id="292" r:id="rId27"/>
    <p:sldId id="362" r:id="rId28"/>
    <p:sldId id="363" r:id="rId29"/>
    <p:sldId id="425" r:id="rId30"/>
    <p:sldId id="421" r:id="rId31"/>
    <p:sldId id="432" r:id="rId32"/>
    <p:sldId id="433" r:id="rId33"/>
    <p:sldId id="434" r:id="rId34"/>
    <p:sldId id="391" r:id="rId35"/>
    <p:sldId id="392" r:id="rId36"/>
    <p:sldId id="435" r:id="rId37"/>
    <p:sldId id="393" r:id="rId38"/>
    <p:sldId id="427" r:id="rId39"/>
    <p:sldId id="423" r:id="rId40"/>
    <p:sldId id="311" r:id="rId41"/>
    <p:sldId id="398" r:id="rId42"/>
    <p:sldId id="399" r:id="rId43"/>
    <p:sldId id="400" r:id="rId44"/>
    <p:sldId id="401" r:id="rId45"/>
    <p:sldId id="428" r:id="rId46"/>
    <p:sldId id="422" r:id="rId47"/>
    <p:sldId id="402" r:id="rId48"/>
    <p:sldId id="403" r:id="rId49"/>
  </p:sldIdLst>
  <p:sldSz cx="24384000" cy="13716000"/>
  <p:notesSz cx="6858000" cy="9144000"/>
  <p:defaultTextStyle>
    <a:lvl1pPr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1pPr>
    <a:lvl2pPr indent="2286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2pPr>
    <a:lvl3pPr indent="4572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3pPr>
    <a:lvl4pPr indent="6858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4pPr>
    <a:lvl5pPr indent="9144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5pPr>
    <a:lvl6pPr indent="11430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6pPr>
    <a:lvl7pPr indent="13716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7pPr>
    <a:lvl8pPr indent="16002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8pPr>
    <a:lvl9pPr indent="1828800" algn="ctr" defTabSz="457200">
      <a:lnSpc>
        <a:spcPct val="110000"/>
      </a:lnSpc>
      <a:defRPr sz="9000">
        <a:solidFill>
          <a:srgbClr val="7D8490"/>
        </a:solidFill>
        <a:latin typeface="Vista Sans OT Medium"/>
        <a:ea typeface="Vista Sans OT Medium"/>
        <a:cs typeface="Vista Sans OT Medium"/>
        <a:sym typeface="Vista Sans OT Medium"/>
      </a:defRPr>
    </a:lvl9pPr>
  </p:defaultTextStyle>
  <p:extLst>
    <p:ext uri="{EFAFB233-063F-42B5-8137-9DF3F51BA10A}">
      <p15:sldGuideLst xmlns:p15="http://schemas.microsoft.com/office/powerpoint/2012/main">
        <p15:guide id="1" orient="horz" pos="5312">
          <p15:clr>
            <a:srgbClr val="A4A3A4"/>
          </p15:clr>
        </p15:guide>
        <p15:guide id="2" pos="78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129"/>
    <a:srgbClr val="5890FF"/>
    <a:srgbClr val="FFFFFF"/>
    <a:srgbClr val="ADB2BB"/>
    <a:srgbClr val="DDDEE3"/>
    <a:srgbClr val="E6E6E6"/>
    <a:srgbClr val="898F9C"/>
    <a:srgbClr val="575D6A"/>
    <a:srgbClr val="385998"/>
    <a:srgbClr val="2C44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42" autoAdjust="0"/>
    <p:restoredTop sz="59209" autoAdjust="0"/>
  </p:normalViewPr>
  <p:slideViewPr>
    <p:cSldViewPr snapToGrid="0" snapToObjects="1" showGuides="1">
      <p:cViewPr>
        <p:scale>
          <a:sx n="20" d="100"/>
          <a:sy n="20" d="100"/>
        </p:scale>
        <p:origin x="2600" y="984"/>
      </p:cViewPr>
      <p:guideLst>
        <p:guide orient="horz" pos="5312"/>
        <p:guide pos="78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title>
      <c:tx>
        <c:rich>
          <a:bodyPr rot="0"/>
          <a:lstStyle/>
          <a:p>
            <a:pPr lvl="0"/>
            <a:endParaRPr lang="en-US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0.0461549"/>
          <c:y val="0.12126"/>
          <c:w val="0.922726"/>
          <c:h val="0.7393015389269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Speedup</c:v>
                </c:pt>
              </c:strCache>
            </c:strRef>
          </c:tx>
          <c:spPr>
            <a:solidFill>
              <a:srgbClr val="62D966">
                <a:alpha val="79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lvl="0">
                  <a:defRPr sz="4000" b="0" i="0" u="none" strike="noStrike">
                    <a:solidFill>
                      <a:schemeClr val="bg1">
                        <a:lumMod val="50000"/>
                      </a:schemeClr>
                    </a:solidFill>
                    <a:effectLst/>
                    <a:latin typeface="Helvetica Neue Medium" charset="0"/>
                    <a:ea typeface="Helvetica Neue Medium" charset="0"/>
                    <a:cs typeface="Helvetica Neue Medium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Sheet1!$B$1:$F$1</c:f>
              <c:strCache>
                <c:ptCount val="5"/>
                <c:pt idx="0">
                  <c:v>&lt; 3M</c:v>
                </c:pt>
                <c:pt idx="1">
                  <c:v>3M ~ 10M</c:v>
                </c:pt>
                <c:pt idx="2">
                  <c:v>10M ~ 100M</c:v>
                </c:pt>
                <c:pt idx="3">
                  <c:v>100M ~ 1G</c:v>
                </c:pt>
                <c:pt idx="4">
                  <c:v>&gt;1G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2.3</c:v>
                </c:pt>
                <c:pt idx="1">
                  <c:v>3.0</c:v>
                </c:pt>
                <c:pt idx="2">
                  <c:v>3.7</c:v>
                </c:pt>
                <c:pt idx="3">
                  <c:v>6.1</c:v>
                </c:pt>
                <c:pt idx="4">
                  <c:v>9.3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-440455072"/>
        <c:axId val="-440453712"/>
      </c:barChart>
      <c:catAx>
        <c:axId val="-44045507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DBDEE2"/>
            </a:solidFill>
            <a:prstDash val="solid"/>
            <a:miter lim="400000"/>
          </a:ln>
        </c:spPr>
        <c:txPr>
          <a:bodyPr rot="0"/>
          <a:lstStyle/>
          <a:p>
            <a:pPr lvl="0">
              <a:defRPr sz="4000" b="0" i="0" u="none" strike="noStrike">
                <a:solidFill>
                  <a:schemeClr val="bg1">
                    <a:lumMod val="50000"/>
                  </a:schemeClr>
                </a:solidFill>
                <a:effectLst/>
                <a:latin typeface="Helvetica Neue Medium" charset="0"/>
                <a:ea typeface="Helvetica Neue Medium" charset="0"/>
                <a:cs typeface="Helvetica Neue Medium" charset="0"/>
              </a:defRPr>
            </a:pPr>
            <a:endParaRPr lang="en-US"/>
          </a:p>
        </c:txPr>
        <c:crossAx val="-440453712"/>
        <c:crosses val="autoZero"/>
        <c:auto val="1"/>
        <c:lblAlgn val="ctr"/>
        <c:lblOffset val="100"/>
        <c:noMultiLvlLbl val="1"/>
      </c:catAx>
      <c:valAx>
        <c:axId val="-440453712"/>
        <c:scaling>
          <c:orientation val="minMax"/>
          <c:max val="10.0"/>
          <c:min val="0.0"/>
        </c:scaling>
        <c:delete val="0"/>
        <c:axPos val="l"/>
        <c:majorGridlines>
          <c:spPr>
            <a:ln w="12700" cap="flat">
              <a:solidFill>
                <a:srgbClr val="53585F"/>
              </a:solidFill>
              <a:custDash>
                <a:ds d="200000" sp="200000"/>
              </a:custDash>
              <a:miter lim="400000"/>
            </a:ln>
          </c:spPr>
        </c:majorGridlines>
        <c:numFmt formatCode="#,##0" sourceLinked="0"/>
        <c:majorTickMark val="none"/>
        <c:minorTickMark val="none"/>
        <c:tickLblPos val="nextTo"/>
        <c:spPr>
          <a:ln w="12700" cap="flat">
            <a:solidFill>
              <a:srgbClr val="DBDEE2"/>
            </a:solidFill>
            <a:prstDash val="solid"/>
            <a:miter lim="400000"/>
          </a:ln>
        </c:spPr>
        <c:txPr>
          <a:bodyPr rot="0"/>
          <a:lstStyle/>
          <a:p>
            <a:pPr lvl="0">
              <a:defRPr sz="4000" b="0" i="0" u="none" strike="noStrike">
                <a:solidFill>
                  <a:schemeClr val="bg1">
                    <a:lumMod val="50000"/>
                  </a:schemeClr>
                </a:solidFill>
                <a:effectLst/>
                <a:latin typeface="Helvetica Neue Medium" charset="0"/>
                <a:ea typeface="Helvetica Neue Medium" charset="0"/>
                <a:cs typeface="Helvetica Neue Medium" charset="0"/>
              </a:defRPr>
            </a:pPr>
            <a:endParaRPr lang="en-US"/>
          </a:p>
        </c:txPr>
        <c:crossAx val="-440455072"/>
        <c:crosses val="autoZero"/>
        <c:crossBetween val="between"/>
        <c:majorUnit val="10.0"/>
        <c:minorUnit val="2.0"/>
      </c:val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title>
      <c:tx>
        <c:rich>
          <a:bodyPr rot="0"/>
          <a:lstStyle/>
          <a:p>
            <a:pPr lvl="0"/>
            <a:endParaRPr lang="en-US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0.0461549"/>
          <c:y val="0.12126"/>
          <c:w val="0.922726"/>
          <c:h val="0.7393015389269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Speedup</c:v>
                </c:pt>
              </c:strCache>
            </c:strRef>
          </c:tx>
          <c:spPr>
            <a:solidFill>
              <a:srgbClr val="62D966">
                <a:alpha val="79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lvl="0">
                  <a:defRPr sz="4000" b="0" i="0" u="none" strike="noStrike">
                    <a:solidFill>
                      <a:schemeClr val="bg1">
                        <a:lumMod val="50000"/>
                      </a:schemeClr>
                    </a:solidFill>
                    <a:effectLst/>
                    <a:latin typeface="Helvetica Neue Medium" charset="0"/>
                    <a:ea typeface="Helvetica Neue Medium" charset="0"/>
                    <a:cs typeface="Helvetica Neue Medium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Sheet1!$B$1:$F$1</c:f>
              <c:strCache>
                <c:ptCount val="5"/>
                <c:pt idx="0">
                  <c:v>&lt; 3M</c:v>
                </c:pt>
                <c:pt idx="1">
                  <c:v>3M ~ 10M</c:v>
                </c:pt>
                <c:pt idx="2">
                  <c:v>10M ~ 100M</c:v>
                </c:pt>
                <c:pt idx="3">
                  <c:v>100M ~ 1G</c:v>
                </c:pt>
                <c:pt idx="4">
                  <c:v>&gt;1G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2.3</c:v>
                </c:pt>
                <c:pt idx="1">
                  <c:v>3.0</c:v>
                </c:pt>
                <c:pt idx="2">
                  <c:v>3.7</c:v>
                </c:pt>
                <c:pt idx="3">
                  <c:v>6.1</c:v>
                </c:pt>
                <c:pt idx="4">
                  <c:v>9.3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-440419104"/>
        <c:axId val="-440476640"/>
      </c:barChart>
      <c:catAx>
        <c:axId val="-4404191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DBDEE2"/>
            </a:solidFill>
            <a:prstDash val="solid"/>
            <a:miter lim="400000"/>
          </a:ln>
        </c:spPr>
        <c:txPr>
          <a:bodyPr rot="0"/>
          <a:lstStyle/>
          <a:p>
            <a:pPr lvl="0">
              <a:defRPr sz="4000" b="0" i="0" u="none" strike="noStrike">
                <a:solidFill>
                  <a:schemeClr val="bg1">
                    <a:lumMod val="50000"/>
                  </a:schemeClr>
                </a:solidFill>
                <a:effectLst/>
                <a:latin typeface="Helvetica Neue Medium" charset="0"/>
                <a:ea typeface="Helvetica Neue Medium" charset="0"/>
                <a:cs typeface="Helvetica Neue Medium" charset="0"/>
              </a:defRPr>
            </a:pPr>
            <a:endParaRPr lang="en-US"/>
          </a:p>
        </c:txPr>
        <c:crossAx val="-440476640"/>
        <c:crosses val="autoZero"/>
        <c:auto val="1"/>
        <c:lblAlgn val="ctr"/>
        <c:lblOffset val="100"/>
        <c:noMultiLvlLbl val="1"/>
      </c:catAx>
      <c:valAx>
        <c:axId val="-440476640"/>
        <c:scaling>
          <c:orientation val="minMax"/>
          <c:max val="10.0"/>
          <c:min val="0.0"/>
        </c:scaling>
        <c:delete val="0"/>
        <c:axPos val="l"/>
        <c:majorGridlines>
          <c:spPr>
            <a:ln w="12700" cap="flat">
              <a:solidFill>
                <a:srgbClr val="53585F"/>
              </a:solidFill>
              <a:custDash>
                <a:ds d="200000" sp="200000"/>
              </a:custDash>
              <a:miter lim="400000"/>
            </a:ln>
          </c:spPr>
        </c:majorGridlines>
        <c:numFmt formatCode="#,##0" sourceLinked="0"/>
        <c:majorTickMark val="none"/>
        <c:minorTickMark val="none"/>
        <c:tickLblPos val="nextTo"/>
        <c:spPr>
          <a:ln w="12700" cap="flat">
            <a:solidFill>
              <a:srgbClr val="DBDEE2"/>
            </a:solidFill>
            <a:prstDash val="solid"/>
            <a:miter lim="400000"/>
          </a:ln>
        </c:spPr>
        <c:txPr>
          <a:bodyPr rot="0"/>
          <a:lstStyle/>
          <a:p>
            <a:pPr lvl="0">
              <a:defRPr sz="4000" b="0" i="0" u="none" strike="noStrike">
                <a:solidFill>
                  <a:schemeClr val="bg1">
                    <a:lumMod val="50000"/>
                  </a:schemeClr>
                </a:solidFill>
                <a:effectLst/>
                <a:latin typeface="Helvetica Neue Medium" charset="0"/>
                <a:ea typeface="Helvetica Neue Medium" charset="0"/>
                <a:cs typeface="Helvetica Neue Medium" charset="0"/>
              </a:defRPr>
            </a:pPr>
            <a:endParaRPr lang="en-US"/>
          </a:p>
        </c:txPr>
        <c:crossAx val="-440419104"/>
        <c:crosses val="autoZero"/>
        <c:crossBetween val="between"/>
        <c:majorUnit val="10.0"/>
        <c:minorUnit val="2.0"/>
      </c:val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title>
      <c:tx>
        <c:rich>
          <a:bodyPr rot="0"/>
          <a:lstStyle/>
          <a:p>
            <a:pPr lvl="0"/>
            <a:endParaRPr lang="en-US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0.0461549"/>
          <c:y val="0.12126"/>
          <c:w val="0.922726"/>
          <c:h val="0.7393015389269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Speedup</c:v>
                </c:pt>
              </c:strCache>
            </c:strRef>
          </c:tx>
          <c:spPr>
            <a:solidFill>
              <a:srgbClr val="62D966">
                <a:alpha val="79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lvl="0">
                  <a:defRPr sz="4000" b="0" i="0" u="none" strike="noStrike">
                    <a:solidFill>
                      <a:schemeClr val="bg1">
                        <a:lumMod val="50000"/>
                      </a:schemeClr>
                    </a:solidFill>
                    <a:effectLst/>
                    <a:latin typeface="Helvetica Neue Medium" charset="0"/>
                    <a:ea typeface="Helvetica Neue Medium" charset="0"/>
                    <a:cs typeface="Helvetica Neue Medium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Sheet1!$B$1:$F$1</c:f>
              <c:strCache>
                <c:ptCount val="5"/>
                <c:pt idx="0">
                  <c:v>&lt; 3M</c:v>
                </c:pt>
                <c:pt idx="1">
                  <c:v>3M ~ 10M</c:v>
                </c:pt>
                <c:pt idx="2">
                  <c:v>10M ~ 100M</c:v>
                </c:pt>
                <c:pt idx="3">
                  <c:v>100M ~ 1G</c:v>
                </c:pt>
                <c:pt idx="4">
                  <c:v>&gt;1G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2.3</c:v>
                </c:pt>
                <c:pt idx="1">
                  <c:v>3.0</c:v>
                </c:pt>
                <c:pt idx="2">
                  <c:v>3.7</c:v>
                </c:pt>
                <c:pt idx="3">
                  <c:v>6.1</c:v>
                </c:pt>
                <c:pt idx="4">
                  <c:v>9.3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axId val="-440504960"/>
        <c:axId val="-440514768"/>
      </c:barChart>
      <c:catAx>
        <c:axId val="-44050496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DBDEE2"/>
            </a:solidFill>
            <a:prstDash val="solid"/>
            <a:miter lim="400000"/>
          </a:ln>
        </c:spPr>
        <c:txPr>
          <a:bodyPr rot="0"/>
          <a:lstStyle/>
          <a:p>
            <a:pPr lvl="0">
              <a:defRPr sz="4000" b="0" i="0" u="none" strike="noStrike">
                <a:solidFill>
                  <a:schemeClr val="bg1">
                    <a:lumMod val="50000"/>
                  </a:schemeClr>
                </a:solidFill>
                <a:effectLst/>
                <a:latin typeface="Helvetica Neue Medium" charset="0"/>
                <a:ea typeface="Helvetica Neue Medium" charset="0"/>
                <a:cs typeface="Helvetica Neue Medium" charset="0"/>
              </a:defRPr>
            </a:pPr>
            <a:endParaRPr lang="en-US"/>
          </a:p>
        </c:txPr>
        <c:crossAx val="-440514768"/>
        <c:crosses val="autoZero"/>
        <c:auto val="1"/>
        <c:lblAlgn val="ctr"/>
        <c:lblOffset val="100"/>
        <c:noMultiLvlLbl val="1"/>
      </c:catAx>
      <c:valAx>
        <c:axId val="-440514768"/>
        <c:scaling>
          <c:orientation val="minMax"/>
          <c:max val="10.0"/>
          <c:min val="0.0"/>
        </c:scaling>
        <c:delete val="0"/>
        <c:axPos val="l"/>
        <c:majorGridlines>
          <c:spPr>
            <a:ln w="12700" cap="flat">
              <a:solidFill>
                <a:srgbClr val="53585F"/>
              </a:solidFill>
              <a:custDash>
                <a:ds d="200000" sp="200000"/>
              </a:custDash>
              <a:miter lim="400000"/>
            </a:ln>
          </c:spPr>
        </c:majorGridlines>
        <c:numFmt formatCode="#,##0" sourceLinked="0"/>
        <c:majorTickMark val="none"/>
        <c:minorTickMark val="none"/>
        <c:tickLblPos val="nextTo"/>
        <c:spPr>
          <a:ln w="12700" cap="flat">
            <a:solidFill>
              <a:srgbClr val="DBDEE2"/>
            </a:solidFill>
            <a:prstDash val="solid"/>
            <a:miter lim="400000"/>
          </a:ln>
        </c:spPr>
        <c:txPr>
          <a:bodyPr rot="0"/>
          <a:lstStyle/>
          <a:p>
            <a:pPr lvl="0">
              <a:defRPr sz="4000" b="0" i="0" u="none" strike="noStrike">
                <a:solidFill>
                  <a:schemeClr val="bg1">
                    <a:lumMod val="50000"/>
                  </a:schemeClr>
                </a:solidFill>
                <a:effectLst/>
                <a:latin typeface="Helvetica Neue Medium" charset="0"/>
                <a:ea typeface="Helvetica Neue Medium" charset="0"/>
                <a:cs typeface="Helvetica Neue Medium" charset="0"/>
              </a:defRPr>
            </a:pPr>
            <a:endParaRPr lang="en-US"/>
          </a:p>
        </c:txPr>
        <c:crossAx val="-440504960"/>
        <c:crosses val="autoZero"/>
        <c:crossBetween val="between"/>
        <c:majorUnit val="10.0"/>
        <c:minorUnit val="2.0"/>
      </c:val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1504044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46100">
      <a:defRPr sz="3000">
        <a:latin typeface="Lucida Grande"/>
        <a:ea typeface="Lucida Grande"/>
        <a:cs typeface="Lucida Grande"/>
        <a:sym typeface="Lucida Grande"/>
      </a:defRPr>
    </a:lvl1pPr>
    <a:lvl2pPr indent="228600" defTabSz="546100">
      <a:defRPr sz="3000">
        <a:latin typeface="Lucida Grande"/>
        <a:ea typeface="Lucida Grande"/>
        <a:cs typeface="Lucida Grande"/>
        <a:sym typeface="Lucida Grande"/>
      </a:defRPr>
    </a:lvl2pPr>
    <a:lvl3pPr indent="457200" defTabSz="546100">
      <a:defRPr sz="3000">
        <a:latin typeface="Lucida Grande"/>
        <a:ea typeface="Lucida Grande"/>
        <a:cs typeface="Lucida Grande"/>
        <a:sym typeface="Lucida Grande"/>
      </a:defRPr>
    </a:lvl3pPr>
    <a:lvl4pPr indent="685800" defTabSz="546100">
      <a:defRPr sz="3000">
        <a:latin typeface="Lucida Grande"/>
        <a:ea typeface="Lucida Grande"/>
        <a:cs typeface="Lucida Grande"/>
        <a:sym typeface="Lucida Grande"/>
      </a:defRPr>
    </a:lvl4pPr>
    <a:lvl5pPr indent="914400" defTabSz="546100">
      <a:defRPr sz="3000">
        <a:latin typeface="Lucida Grande"/>
        <a:ea typeface="Lucida Grande"/>
        <a:cs typeface="Lucida Grande"/>
        <a:sym typeface="Lucida Grande"/>
      </a:defRPr>
    </a:lvl5pPr>
    <a:lvl6pPr indent="1143000" defTabSz="546100">
      <a:defRPr sz="3000">
        <a:latin typeface="Lucida Grande"/>
        <a:ea typeface="Lucida Grande"/>
        <a:cs typeface="Lucida Grande"/>
        <a:sym typeface="Lucida Grande"/>
      </a:defRPr>
    </a:lvl6pPr>
    <a:lvl7pPr indent="1371600" defTabSz="546100">
      <a:defRPr sz="3000">
        <a:latin typeface="Lucida Grande"/>
        <a:ea typeface="Lucida Grande"/>
        <a:cs typeface="Lucida Grande"/>
        <a:sym typeface="Lucida Grande"/>
      </a:defRPr>
    </a:lvl7pPr>
    <a:lvl8pPr indent="1600200" defTabSz="546100">
      <a:defRPr sz="3000">
        <a:latin typeface="Lucida Grande"/>
        <a:ea typeface="Lucida Grande"/>
        <a:cs typeface="Lucida Grande"/>
        <a:sym typeface="Lucida Grande"/>
      </a:defRPr>
    </a:lvl8pPr>
    <a:lvl9pPr indent="1828800" defTabSz="54610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039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" name="Shape 2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795509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2" name="Shape 2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002780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" name="Shape 2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lang="en-US" sz="3000" b="0" i="0" dirty="0" smtClean="0">
              <a:effectLst/>
              <a:latin typeface="Lucida Grande"/>
              <a:ea typeface="Lucida Grande"/>
              <a:cs typeface="Lucida Grande"/>
              <a:sym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557091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7AB1DD"/>
              </a:buClr>
            </a:pPr>
            <a:endParaRPr lang="en-US" dirty="0" smtClean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883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98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5461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30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13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4323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94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3" name="Shape 4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46100">
              <a:lnSpc>
                <a:spcPct val="100000"/>
              </a:lnSpc>
              <a:defRPr sz="30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620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AutoNum type="alphaL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959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3" name="Shape 4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46100">
              <a:lnSpc>
                <a:spcPct val="100000"/>
              </a:lnSpc>
              <a:defRPr sz="30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2288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3" name="Shape 4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46100">
              <a:lnSpc>
                <a:spcPct val="100000"/>
              </a:lnSpc>
              <a:defRPr sz="30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2841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3" name="Shape 4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46100">
              <a:lnSpc>
                <a:spcPct val="100000"/>
              </a:lnSpc>
              <a:defRPr sz="30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9236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3" name="Shape 4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46100">
              <a:lnSpc>
                <a:spcPct val="100000"/>
              </a:lnSpc>
              <a:defRPr sz="30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0901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3" name="Shape 4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46100">
              <a:lnSpc>
                <a:spcPct val="100000"/>
              </a:lnSpc>
              <a:defRPr sz="30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4809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3" name="Shape 4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46100">
              <a:lnSpc>
                <a:spcPct val="100000"/>
              </a:lnSpc>
              <a:defRPr sz="30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130990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2409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959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2214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7AB1DD"/>
              </a:buClr>
            </a:pPr>
            <a:endParaRPr lang="en-US" dirty="0" smtClean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722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5200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5804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5074695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2640493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9542043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0694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0415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9231553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6244978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7AB1DD"/>
              </a:buClr>
            </a:pPr>
            <a:endParaRPr lang="en-US" dirty="0" smtClean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0748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106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718137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8720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3826766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216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471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6730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7AB1DD"/>
              </a:buClr>
            </a:pPr>
            <a:endParaRPr lang="en-US" dirty="0" smtClean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8258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5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7808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260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2" name="Shape 2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518897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2" name="Shape 2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160671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2" name="Shape 2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15128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2" name="Shape 2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lang="en-US" b="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053729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2" name="Shape 2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583635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esenta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571671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2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0" y="10312400"/>
            <a:ext cx="21336000" cy="11176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1041400">
              <a:tabLst/>
              <a:defRPr sz="6000" b="1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600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600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600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600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524000" y="11430000"/>
            <a:ext cx="21336000" cy="736600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5000">
                <a:solidFill>
                  <a:schemeClr val="bg2"/>
                </a:solidFill>
                <a:latin typeface="FreightSansLFPro"/>
                <a:cs typeface="FreightSansLFPro"/>
              </a:defRPr>
            </a:lvl1pPr>
            <a:lvl2pPr algn="l">
              <a:defRPr sz="5000">
                <a:latin typeface="FreightSansLFPro"/>
                <a:cs typeface="FreightSansLFPro"/>
              </a:defRPr>
            </a:lvl2pPr>
            <a:lvl3pPr algn="l">
              <a:defRPr sz="5000">
                <a:latin typeface="FreightSansLFPro"/>
                <a:cs typeface="FreightSansLFPro"/>
              </a:defRPr>
            </a:lvl3pPr>
            <a:lvl4pPr algn="l">
              <a:defRPr sz="5000">
                <a:latin typeface="FreightSansLFPro"/>
                <a:cs typeface="FreightSansLFPro"/>
              </a:defRPr>
            </a:lvl4pPr>
            <a:lvl5pPr algn="l">
              <a:defRPr sz="5000">
                <a:latin typeface="FreightSansLFPro"/>
                <a:cs typeface="FreightSansLFPro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41400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0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524000" y="3111500"/>
            <a:ext cx="21336000" cy="9525000"/>
          </a:xfrm>
          <a:prstGeom prst="rect">
            <a:avLst/>
          </a:prstGeom>
        </p:spPr>
        <p:txBody>
          <a:bodyPr vert="horz" lIns="0" tIns="0" rIns="0" bIns="0"/>
          <a:lstStyle>
            <a:lvl1pPr marL="571500" indent="-571500" algn="l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</a:defRPr>
            </a:lvl1pPr>
            <a:lvl2pPr marL="9144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</a:defRPr>
            </a:lvl2pPr>
            <a:lvl3pPr marL="13716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</a:defRPr>
            </a:lvl3pPr>
            <a:lvl4pPr marL="18288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</a:defRPr>
            </a:lvl4pPr>
            <a:lvl5pPr marL="22860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01530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llet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524000" y="4826000"/>
            <a:ext cx="21336000" cy="6096000"/>
          </a:xfrm>
          <a:prstGeom prst="rect">
            <a:avLst/>
          </a:prstGeom>
        </p:spPr>
        <p:txBody>
          <a:bodyPr vert="horz" lIns="0" tIns="0" rIns="0" bIns="0"/>
          <a:lstStyle>
            <a:lvl1pPr marL="571500" indent="-571500" algn="l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Char char="•"/>
              <a:defRPr sz="7000" baseline="0">
                <a:solidFill>
                  <a:schemeClr val="bg1"/>
                </a:solidFill>
                <a:latin typeface="FreightSansLFPro"/>
              </a:defRPr>
            </a:lvl1pPr>
            <a:lvl2pPr marL="9144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</a:defRPr>
            </a:lvl2pPr>
            <a:lvl3pPr marL="13716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</a:defRPr>
            </a:lvl3pPr>
            <a:lvl4pPr marL="18288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</a:defRPr>
            </a:lvl4pPr>
            <a:lvl5pPr marL="22860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41400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0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0" y="2921000"/>
            <a:ext cx="21336000" cy="11176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1041400">
              <a:tabLst/>
              <a:defRPr sz="6000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600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600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600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600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agrap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524000" y="4826000"/>
            <a:ext cx="21336000" cy="6096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>
              <a:lnSpc>
                <a:spcPct val="120000"/>
              </a:lnSpc>
              <a:buClr>
                <a:srgbClr val="385998"/>
              </a:buClr>
              <a:buSzPct val="100000"/>
              <a:buFont typeface="Arial"/>
              <a:buNone/>
              <a:defRPr sz="7000" baseline="0">
                <a:solidFill>
                  <a:schemeClr val="bg1"/>
                </a:solidFill>
                <a:latin typeface="FreightSansLFPro"/>
              </a:defRPr>
            </a:lvl1pPr>
            <a:lvl2pPr marL="9144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600">
                <a:solidFill>
                  <a:schemeClr val="bg1"/>
                </a:solidFill>
                <a:latin typeface="FreightSansLFPro"/>
              </a:defRPr>
            </a:lvl2pPr>
            <a:lvl3pPr marL="13716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6000">
                <a:solidFill>
                  <a:schemeClr val="bg1"/>
                </a:solidFill>
                <a:latin typeface="FreightSansLFPro"/>
              </a:defRPr>
            </a:lvl3pPr>
            <a:lvl4pPr marL="18288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5400">
                <a:solidFill>
                  <a:schemeClr val="bg1"/>
                </a:solidFill>
                <a:latin typeface="FreightSansLFPro"/>
              </a:defRPr>
            </a:lvl4pPr>
            <a:lvl5pPr marL="2286000" indent="-457200" algn="l">
              <a:lnSpc>
                <a:spcPct val="120000"/>
              </a:lnSpc>
              <a:buClr>
                <a:srgbClr val="385998"/>
              </a:buClr>
              <a:buFont typeface="Arial" panose="020B0604020202020204" pitchFamily="34" charset="0"/>
              <a:buChar char="•"/>
              <a:defRPr sz="4800">
                <a:solidFill>
                  <a:schemeClr val="bg1"/>
                </a:solidFill>
                <a:latin typeface="FreightSansLFPro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041400"/>
            <a:ext cx="21336000" cy="1838325"/>
          </a:xfrm>
          <a:prstGeom prst="rect">
            <a:avLst/>
          </a:prstGeom>
        </p:spPr>
        <p:txBody>
          <a:bodyPr vert="horz" lIns="0" tIns="0" rIns="0" bIns="0"/>
          <a:lstStyle>
            <a:lvl1pPr algn="l">
              <a:defRPr sz="10000" b="1" i="0">
                <a:solidFill>
                  <a:schemeClr val="accent1"/>
                </a:solidFill>
                <a:latin typeface="FreightSansLFPro SmBd"/>
                <a:cs typeface="FreightSansLFPro SmB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0" y="2921000"/>
            <a:ext cx="21336000" cy="1117600"/>
          </a:xfrm>
          <a:prstGeom prst="rect">
            <a:avLst/>
          </a:prstGeom>
        </p:spPr>
        <p:txBody>
          <a:bodyPr vert="horz" lIns="0" tIns="0" rIns="0" bIns="0"/>
          <a:lstStyle>
            <a:lvl1pPr algn="l" defTabSz="-1041400">
              <a:tabLst/>
              <a:defRPr sz="6000" baseline="0">
                <a:solidFill>
                  <a:schemeClr val="accent6"/>
                </a:solidFill>
                <a:latin typeface="FreightSansLFPro Med"/>
              </a:defRPr>
            </a:lvl1pPr>
            <a:lvl2pPr algn="l">
              <a:defRPr sz="6000" baseline="0">
                <a:solidFill>
                  <a:srgbClr val="5890FF"/>
                </a:solidFill>
                <a:latin typeface="FreightSansLFPro Med"/>
              </a:defRPr>
            </a:lvl2pPr>
            <a:lvl3pPr algn="l">
              <a:defRPr sz="6000" baseline="0">
                <a:solidFill>
                  <a:srgbClr val="5890FF"/>
                </a:solidFill>
                <a:latin typeface="FreightSansLFPro Med"/>
              </a:defRPr>
            </a:lvl3pPr>
            <a:lvl4pPr algn="l">
              <a:defRPr sz="6000" baseline="0">
                <a:solidFill>
                  <a:srgbClr val="5890FF"/>
                </a:solidFill>
                <a:latin typeface="FreightSansLFPro Med"/>
              </a:defRPr>
            </a:lvl4pPr>
            <a:lvl5pPr algn="l">
              <a:defRPr sz="6000" baseline="0">
                <a:solidFill>
                  <a:srgbClr val="5890FF"/>
                </a:solidFill>
                <a:latin typeface="FreightSansLFPro Me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757418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1528519" y="4469353"/>
            <a:ext cx="21964651" cy="9144001"/>
          </a:xfrm>
          <a:prstGeom prst="rect">
            <a:avLst/>
          </a:prstGeom>
        </p:spPr>
        <p:txBody>
          <a:bodyPr/>
          <a:lstStyle>
            <a:lvl2pPr>
              <a:buClr>
                <a:srgbClr val="DFAC3F"/>
              </a:buClr>
            </a:lvl2pPr>
            <a:lvl3pPr>
              <a:buClr>
                <a:srgbClr val="DFAC3F"/>
              </a:buClr>
            </a:lvl3pPr>
            <a:lvl4pPr>
              <a:buClr>
                <a:srgbClr val="DFAC3F"/>
              </a:buClr>
            </a:lvl4pPr>
            <a:lvl5pPr>
              <a:buClr>
                <a:srgbClr val="DFAC3F"/>
              </a:buCl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55995035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1371600"/>
            <a:ext cx="19202400" cy="2971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4572000"/>
            <a:ext cx="19202400" cy="7162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781300" y="12906772"/>
            <a:ext cx="2409144" cy="80922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87128" y="12906772"/>
            <a:ext cx="12561660" cy="80922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8945472" y="12906772"/>
            <a:ext cx="3192584" cy="809228"/>
          </a:xfrm>
          <a:prstGeom prst="rect">
            <a:avLst/>
          </a:prstGeom>
        </p:spPr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9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dmark-Cover.pdf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7696" y="5080000"/>
            <a:ext cx="10106526" cy="355600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60" r:id="rId2"/>
    <p:sldLayoutId id="2147483651" r:id="rId3"/>
    <p:sldLayoutId id="2147483661" r:id="rId4"/>
    <p:sldLayoutId id="2147483662" r:id="rId5"/>
    <p:sldLayoutId id="2147483664" r:id="rId6"/>
  </p:sldLayoutIdLst>
  <p:transition spd="med"/>
  <p:timing>
    <p:tnLst>
      <p:par>
        <p:cTn id="1" dur="indefinite" restart="never" nodeType="tmRoot"/>
      </p:par>
    </p:tnLst>
  </p:timing>
  <p:hf hdr="0" dt="0"/>
  <p:txStyles>
    <p:titleStyle>
      <a:lvl1pPr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1pPr>
      <a:lvl2pPr indent="2286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2pPr>
      <a:lvl3pPr indent="4572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3pPr>
      <a:lvl4pPr indent="6858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4pPr>
      <a:lvl5pPr indent="9144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5pPr>
      <a:lvl6pPr indent="11430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6pPr>
      <a:lvl7pPr indent="13716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7pPr>
      <a:lvl8pPr indent="16002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8pPr>
      <a:lvl9pPr indent="1828800" algn="ctr" defTabSz="546100">
        <a:defRPr sz="11400">
          <a:solidFill>
            <a:srgbClr val="53585F"/>
          </a:solidFill>
          <a:latin typeface="+mj-lt"/>
          <a:ea typeface="+mj-ea"/>
          <a:cs typeface="+mj-cs"/>
          <a:sym typeface="Helvetica"/>
        </a:defRPr>
      </a:lvl9pPr>
    </p:titleStyle>
    <p:bodyStyle>
      <a:lvl1pPr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1pPr>
      <a:lvl2pPr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2pPr>
      <a:lvl3pPr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3pPr>
      <a:lvl4pPr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4pPr>
      <a:lvl5pPr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5pPr>
      <a:lvl6pPr indent="241300"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6pPr>
      <a:lvl7pPr indent="469900"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7pPr>
      <a:lvl8pPr indent="711200"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8pPr>
      <a:lvl9pPr indent="952500" algn="ctr" defTabSz="546100">
        <a:defRPr sz="4800">
          <a:solidFill>
            <a:srgbClr val="53585F"/>
          </a:solidFill>
          <a:latin typeface="+mj-lt"/>
          <a:ea typeface="+mj-ea"/>
          <a:cs typeface="+mj-cs"/>
          <a:sym typeface="Helvetica"/>
        </a:defRPr>
      </a:lvl9pPr>
    </p:bodyStyle>
    <p:otherStyle>
      <a:lvl1pPr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1pPr>
      <a:lvl2pPr indent="2286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2pPr>
      <a:lvl3pPr indent="4572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3pPr>
      <a:lvl4pPr indent="6858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4pPr>
      <a:lvl5pPr indent="9144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5pPr>
      <a:lvl6pPr indent="11430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6pPr>
      <a:lvl7pPr indent="13716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7pPr>
      <a:lvl8pPr indent="16002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8pPr>
      <a:lvl9pPr indent="1828800" algn="ctr" defTabSz="546100">
        <a:defRPr sz="2400">
          <a:solidFill>
            <a:schemeClr val="tx1"/>
          </a:solid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chart" Target="../charts/char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chart" Target="../charts/char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chart" Target="../charts/char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9.png"/><Relationship Id="rId9" Type="http://schemas.openxmlformats.org/officeDocument/2006/relationships/image" Target="../media/image1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Relationship Id="rId9" Type="http://schemas.openxmlformats.org/officeDocument/2006/relationships/image" Target="../media/image1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340749"/>
            <a:ext cx="21336000" cy="1838325"/>
          </a:xfrm>
        </p:spPr>
        <p:txBody>
          <a:bodyPr/>
          <a:lstStyle/>
          <a:p>
            <a:r>
              <a:rPr lang="en-US" sz="10000" b="0" dirty="0"/>
              <a:t>SVE: </a:t>
            </a:r>
            <a:r>
              <a:rPr lang="en-US" sz="10000" b="0" dirty="0" smtClean="0"/>
              <a:t>Distributed </a:t>
            </a:r>
            <a:r>
              <a:rPr lang="en-US" sz="10000" b="0" dirty="0"/>
              <a:t>Video </a:t>
            </a:r>
            <a:r>
              <a:rPr lang="en-US" sz="10000" b="0" dirty="0" smtClean="0"/>
              <a:t>Processing at Facebook </a:t>
            </a:r>
            <a:r>
              <a:rPr lang="en-US" sz="10000" b="0" dirty="0"/>
              <a:t>Scale</a:t>
            </a:r>
            <a:r>
              <a:rPr lang="en-US" b="0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523999" y="11430000"/>
            <a:ext cx="22005355" cy="883138"/>
          </a:xfrm>
        </p:spPr>
        <p:txBody>
          <a:bodyPr/>
          <a:lstStyle/>
          <a:p>
            <a:r>
              <a:rPr lang="en-US" sz="6000" b="1" dirty="0" smtClean="0"/>
              <a:t>Facebook</a:t>
            </a:r>
            <a:r>
              <a:rPr lang="en-US" dirty="0" smtClean="0"/>
              <a:t>, University of Southern California, Cornell, Princeton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9" b="45497"/>
          <a:stretch/>
        </p:blipFill>
        <p:spPr>
          <a:xfrm>
            <a:off x="19107806" y="779936"/>
            <a:ext cx="4421549" cy="1332224"/>
          </a:xfrm>
          <a:prstGeom prst="rect">
            <a:avLst/>
          </a:prstGeom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1524000" y="8874376"/>
            <a:ext cx="21336000" cy="2344607"/>
          </a:xfrm>
          <a:prstGeom prst="rect">
            <a:avLst/>
          </a:prstGeom>
        </p:spPr>
        <p:txBody>
          <a:bodyPr vert="horz" lIns="0" tIns="0" rIns="0" bIns="0"/>
          <a:lstStyle>
            <a:lvl1pPr algn="l" defTabSz="546100">
              <a:defRPr sz="5000">
                <a:solidFill>
                  <a:schemeClr val="bg2"/>
                </a:solidFill>
                <a:latin typeface="FreightSansLFPro"/>
                <a:ea typeface="+mj-ea"/>
                <a:cs typeface="FreightSansLFPro"/>
                <a:sym typeface="Helvetica"/>
              </a:defRPr>
            </a:lvl1pPr>
            <a:lvl2pPr algn="l" defTabSz="546100">
              <a:defRPr sz="5000">
                <a:solidFill>
                  <a:srgbClr val="53585F"/>
                </a:solidFill>
                <a:latin typeface="FreightSansLFPro"/>
                <a:ea typeface="+mj-ea"/>
                <a:cs typeface="FreightSansLFPro"/>
                <a:sym typeface="Helvetica"/>
              </a:defRPr>
            </a:lvl2pPr>
            <a:lvl3pPr algn="l" defTabSz="546100">
              <a:defRPr sz="5000">
                <a:solidFill>
                  <a:srgbClr val="53585F"/>
                </a:solidFill>
                <a:latin typeface="FreightSansLFPro"/>
                <a:ea typeface="+mj-ea"/>
                <a:cs typeface="FreightSansLFPro"/>
                <a:sym typeface="Helvetica"/>
              </a:defRPr>
            </a:lvl3pPr>
            <a:lvl4pPr algn="l" defTabSz="546100">
              <a:defRPr sz="5000">
                <a:solidFill>
                  <a:srgbClr val="53585F"/>
                </a:solidFill>
                <a:latin typeface="FreightSansLFPro"/>
                <a:ea typeface="+mj-ea"/>
                <a:cs typeface="FreightSansLFPro"/>
                <a:sym typeface="Helvetica"/>
              </a:defRPr>
            </a:lvl4pPr>
            <a:lvl5pPr algn="l" defTabSz="546100">
              <a:defRPr sz="5000">
                <a:solidFill>
                  <a:srgbClr val="53585F"/>
                </a:solidFill>
                <a:latin typeface="FreightSansLFPro"/>
                <a:ea typeface="+mj-ea"/>
                <a:cs typeface="FreightSansLFPro"/>
                <a:sym typeface="Helvetica"/>
              </a:defRPr>
            </a:lvl5pPr>
            <a:lvl6pPr indent="2413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6pPr>
            <a:lvl7pPr indent="4699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7pPr>
            <a:lvl8pPr indent="7112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8pPr>
            <a:lvl9pPr indent="952500" algn="ctr" defTabSz="546100">
              <a:defRPr sz="4800">
                <a:solidFill>
                  <a:srgbClr val="53585F"/>
                </a:solidFill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Petchean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Ang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Peter Knowles, Tomasz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Nykiel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Iaroslav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Tverdokhlib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Amit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Yajurvedi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Paul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Dapolito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IV,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Xifan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Yan, Maxim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Bykov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Chuen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Liang,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Mohit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Talwar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Abhishek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Mathur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Sachin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Kulkarni, Matthew Burke, Wyatt Lloyd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24000" y="7780221"/>
            <a:ext cx="21336000" cy="1117600"/>
          </a:xfrm>
        </p:spPr>
        <p:txBody>
          <a:bodyPr/>
          <a:lstStyle/>
          <a:p>
            <a:r>
              <a:rPr lang="en-US" dirty="0" smtClean="0"/>
              <a:t>Qi Huang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8553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142468" y="6400131"/>
            <a:ext cx="1219538" cy="942512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 algn="ctr">
              <a:lnSpc>
                <a:spcPct val="100000"/>
              </a:lnSpc>
              <a:defRPr sz="3200" b="0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21"/>
          </a:p>
        </p:txBody>
      </p:sp>
      <p:sp>
        <p:nvSpPr>
          <p:cNvPr id="222" name="Shape 222"/>
          <p:cNvSpPr/>
          <p:nvPr/>
        </p:nvSpPr>
        <p:spPr>
          <a:xfrm>
            <a:off x="592967" y="563451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>
            <a:lvl1pPr algn="ctr">
              <a:lnSpc>
                <a:spcPct val="100000"/>
              </a:lnSpc>
              <a:defRPr sz="5400" b="0">
                <a:solidFill>
                  <a:schemeClr val="accent2"/>
                </a:solidFill>
              </a:defRPr>
            </a:lvl1pPr>
          </a:lstStyle>
          <a:p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</p:txBody>
      </p:sp>
      <p:sp>
        <p:nvSpPr>
          <p:cNvPr id="223" name="Shape 223"/>
          <p:cNvSpPr/>
          <p:nvPr/>
        </p:nvSpPr>
        <p:spPr>
          <a:xfrm>
            <a:off x="5530202" y="563451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>
                <a:solidFill>
                  <a:schemeClr val="bg1">
                    <a:lumMod val="50000"/>
                  </a:schemeClr>
                </a:solidFill>
              </a:rPr>
              <a:t>Web Server</a:t>
            </a:r>
          </a:p>
        </p:txBody>
      </p:sp>
      <p:sp>
        <p:nvSpPr>
          <p:cNvPr id="224" name="Shape 224"/>
          <p:cNvSpPr/>
          <p:nvPr/>
        </p:nvSpPr>
        <p:spPr>
          <a:xfrm>
            <a:off x="10448780" y="563451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ADB2BB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Original</a:t>
            </a:r>
          </a:p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Storage</a:t>
            </a:r>
          </a:p>
        </p:txBody>
      </p:sp>
      <p:sp>
        <p:nvSpPr>
          <p:cNvPr id="225" name="Shape 225"/>
          <p:cNvSpPr/>
          <p:nvPr/>
        </p:nvSpPr>
        <p:spPr>
          <a:xfrm>
            <a:off x="15386015" y="563451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lang="en-US" sz="4085" dirty="0" smtClean="0">
                <a:solidFill>
                  <a:schemeClr val="bg1">
                    <a:lumMod val="50000"/>
                  </a:schemeClr>
                </a:solidFill>
              </a:rPr>
              <a:t>Processing</a:t>
            </a: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9061046" y="6400131"/>
            <a:ext cx="1219538" cy="942512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979626" y="6400131"/>
            <a:ext cx="1219538" cy="942512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20341905" y="563451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ADB2BB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 dirty="0" smtClean="0">
                <a:solidFill>
                  <a:schemeClr val="bg1">
                    <a:lumMod val="50000"/>
                  </a:schemeClr>
                </a:solidFill>
              </a:rPr>
              <a:t>Final</a:t>
            </a:r>
            <a:endParaRPr lang="en-US" sz="4085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sz="4085" dirty="0" smtClean="0">
                <a:solidFill>
                  <a:schemeClr val="bg1">
                    <a:lumMod val="50000"/>
                  </a:schemeClr>
                </a:solidFill>
              </a:rPr>
              <a:t>Storage</a:t>
            </a: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8935516" y="6400131"/>
            <a:ext cx="1219538" cy="942512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Focus: pre-sharing pipeline</a:t>
            </a:r>
            <a:endParaRPr lang="en-US" dirty="0"/>
          </a:p>
        </p:txBody>
      </p:sp>
      <p:sp>
        <p:nvSpPr>
          <p:cNvPr id="14" name="Shape 167"/>
          <p:cNvSpPr/>
          <p:nvPr/>
        </p:nvSpPr>
        <p:spPr>
          <a:xfrm>
            <a:off x="1871538" y="9094950"/>
            <a:ext cx="20988461" cy="3678681"/>
          </a:xfrm>
          <a:prstGeom prst="roundRect">
            <a:avLst>
              <a:gd name="adj" fmla="val 20465"/>
            </a:avLst>
          </a:prstGeom>
          <a:solidFill>
            <a:srgbClr val="FFFFFF">
              <a:alpha val="90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23145" marR="23145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72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</a:rPr>
              <a:t>All steps from when a user starts an upload until a video is ready to be shared</a:t>
            </a:r>
            <a:endParaRPr lang="en-US" sz="7200" dirty="0">
              <a:solidFill>
                <a:schemeClr val="bg1">
                  <a:lumMod val="5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>
                <a:solidFill/>
              </a:uFill>
              <a:latin typeface="Gill Sans"/>
              <a:ea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62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294"/>
          <p:cNvGrpSpPr/>
          <p:nvPr/>
        </p:nvGrpSpPr>
        <p:grpSpPr>
          <a:xfrm>
            <a:off x="13506192" y="3314498"/>
            <a:ext cx="7087003" cy="7087004"/>
            <a:chOff x="0" y="0"/>
            <a:chExt cx="9368130" cy="9368132"/>
          </a:xfrm>
        </p:grpSpPr>
        <p:sp>
          <p:nvSpPr>
            <p:cNvPr id="39" name="Shape 286"/>
            <p:cNvSpPr/>
            <p:nvPr/>
          </p:nvSpPr>
          <p:spPr>
            <a:xfrm>
              <a:off x="3988536" y="0"/>
              <a:ext cx="1391060" cy="1391059"/>
            </a:xfrm>
            <a:prstGeom prst="ellips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430" tIns="38430" rIns="38430" bIns="3843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200" b="0">
                  <a:solidFill>
                    <a:schemeClr val="accent2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421"/>
            </a:p>
          </p:txBody>
        </p:sp>
        <p:sp>
          <p:nvSpPr>
            <p:cNvPr id="40" name="Shape 287"/>
            <p:cNvSpPr/>
            <p:nvPr/>
          </p:nvSpPr>
          <p:spPr>
            <a:xfrm>
              <a:off x="3988536" y="7977073"/>
              <a:ext cx="1391060" cy="1391060"/>
            </a:xfrm>
            <a:prstGeom prst="ellips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430" tIns="38430" rIns="38430" bIns="3843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200" b="0">
                  <a:solidFill>
                    <a:schemeClr val="accent2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421"/>
            </a:p>
          </p:txBody>
        </p:sp>
        <p:cxnSp>
          <p:nvCxnSpPr>
            <p:cNvPr id="41" name="Connector 288"/>
            <p:cNvCxnSpPr/>
            <p:nvPr/>
          </p:nvCxnSpPr>
          <p:spPr>
            <a:xfrm>
              <a:off x="4684065" y="695529"/>
              <a:ext cx="3988537" cy="3988537"/>
            </a:xfrm>
            <a:prstGeom prst="straightConnector1">
              <a:avLst/>
            </a:prstGeom>
            <a:ln w="114300" cap="flat">
              <a:solidFill>
                <a:schemeClr val="accent4">
                  <a:hueOff val="8089917"/>
                  <a:satOff val="-32228"/>
                  <a:lumOff val="13219"/>
                </a:schemeClr>
              </a:solidFill>
              <a:prstDash val="solid"/>
              <a:miter lim="400000"/>
              <a:tailEnd type="arrow" w="med" len="med"/>
            </a:ln>
            <a:effectLst/>
          </p:spPr>
        </p:cxnSp>
        <p:sp>
          <p:nvSpPr>
            <p:cNvPr id="42" name="Shape 289"/>
            <p:cNvSpPr/>
            <p:nvPr/>
          </p:nvSpPr>
          <p:spPr>
            <a:xfrm rot="5400000">
              <a:off x="7977072" y="3988536"/>
              <a:ext cx="1391059" cy="1391060"/>
            </a:xfrm>
            <a:prstGeom prst="ellips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430" tIns="38430" rIns="38430" bIns="3843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200" b="0">
                  <a:solidFill>
                    <a:schemeClr val="accent2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421"/>
            </a:p>
          </p:txBody>
        </p:sp>
        <p:sp>
          <p:nvSpPr>
            <p:cNvPr id="43" name="Shape 290"/>
            <p:cNvSpPr/>
            <p:nvPr/>
          </p:nvSpPr>
          <p:spPr>
            <a:xfrm rot="5400000">
              <a:off x="-1" y="3988536"/>
              <a:ext cx="1391060" cy="1391060"/>
            </a:xfrm>
            <a:prstGeom prst="ellips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8430" tIns="38430" rIns="38430" bIns="3843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200" b="0">
                  <a:solidFill>
                    <a:schemeClr val="accent2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421"/>
            </a:p>
          </p:txBody>
        </p:sp>
        <p:cxnSp>
          <p:nvCxnSpPr>
            <p:cNvPr id="44" name="Connector 291"/>
            <p:cNvCxnSpPr/>
            <p:nvPr/>
          </p:nvCxnSpPr>
          <p:spPr>
            <a:xfrm flipH="1">
              <a:off x="4684065" y="4684065"/>
              <a:ext cx="3988537" cy="3988539"/>
            </a:xfrm>
            <a:prstGeom prst="straightConnector1">
              <a:avLst/>
            </a:prstGeom>
            <a:ln w="114300" cap="flat">
              <a:solidFill>
                <a:schemeClr val="accent4">
                  <a:hueOff val="8089917"/>
                  <a:satOff val="-32228"/>
                  <a:lumOff val="13219"/>
                </a:schemeClr>
              </a:solidFill>
              <a:prstDash val="solid"/>
              <a:miter lim="400000"/>
              <a:tailEnd type="arrow" w="med" len="med"/>
            </a:ln>
            <a:effectLst/>
          </p:spPr>
        </p:cxnSp>
        <p:cxnSp>
          <p:nvCxnSpPr>
            <p:cNvPr id="45" name="Connector 292"/>
            <p:cNvCxnSpPr/>
            <p:nvPr/>
          </p:nvCxnSpPr>
          <p:spPr>
            <a:xfrm flipH="1" flipV="1">
              <a:off x="695529" y="4684065"/>
              <a:ext cx="3988537" cy="3988539"/>
            </a:xfrm>
            <a:prstGeom prst="straightConnector1">
              <a:avLst/>
            </a:prstGeom>
            <a:ln w="114300" cap="flat">
              <a:solidFill>
                <a:schemeClr val="accent4">
                  <a:hueOff val="8089917"/>
                  <a:satOff val="-32228"/>
                  <a:lumOff val="13219"/>
                </a:schemeClr>
              </a:solidFill>
              <a:prstDash val="solid"/>
              <a:miter lim="400000"/>
              <a:tailEnd type="arrow" w="med" len="med"/>
            </a:ln>
            <a:effectLst/>
          </p:spPr>
        </p:cxnSp>
        <p:cxnSp>
          <p:nvCxnSpPr>
            <p:cNvPr id="46" name="Connector 293"/>
            <p:cNvCxnSpPr/>
            <p:nvPr/>
          </p:nvCxnSpPr>
          <p:spPr>
            <a:xfrm flipV="1">
              <a:off x="695529" y="695529"/>
              <a:ext cx="3988537" cy="3988537"/>
            </a:xfrm>
            <a:prstGeom prst="straightConnector1">
              <a:avLst/>
            </a:prstGeom>
            <a:ln w="114300" cap="flat">
              <a:solidFill>
                <a:schemeClr val="accent4">
                  <a:hueOff val="8089917"/>
                  <a:satOff val="-32228"/>
                  <a:lumOff val="13219"/>
                </a:schemeClr>
              </a:solidFill>
              <a:prstDash val="solid"/>
              <a:miter lim="400000"/>
              <a:tailEnd type="arrow" w="med" len="med"/>
            </a:ln>
            <a:effectLst/>
          </p:spPr>
        </p:cxnSp>
      </p:grpSp>
      <p:sp>
        <p:nvSpPr>
          <p:cNvPr id="265" name="Shape 265"/>
          <p:cNvSpPr/>
          <p:nvPr/>
        </p:nvSpPr>
        <p:spPr>
          <a:xfrm>
            <a:off x="10448780" y="563451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ADB2BB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Original</a:t>
            </a:r>
          </a:p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Storage</a:t>
            </a:r>
          </a:p>
        </p:txBody>
      </p:sp>
      <p:sp>
        <p:nvSpPr>
          <p:cNvPr id="266" name="Shape 266"/>
          <p:cNvSpPr/>
          <p:nvPr/>
        </p:nvSpPr>
        <p:spPr>
          <a:xfrm>
            <a:off x="15386015" y="563451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lang="en-US" sz="4085" dirty="0" smtClean="0">
                <a:solidFill>
                  <a:schemeClr val="bg1">
                    <a:lumMod val="50000"/>
                  </a:schemeClr>
                </a:solidFill>
              </a:rPr>
              <a:t>Processing</a:t>
            </a: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13979626" y="6400131"/>
            <a:ext cx="1219538" cy="942512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20341905" y="563451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ADB2BB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 dirty="0" smtClean="0">
                <a:solidFill>
                  <a:schemeClr val="bg1">
                    <a:lumMod val="50000"/>
                  </a:schemeClr>
                </a:solidFill>
              </a:rPr>
              <a:t>Final</a:t>
            </a: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sz="4085" dirty="0" smtClean="0">
                <a:solidFill>
                  <a:schemeClr val="bg1">
                    <a:lumMod val="50000"/>
                  </a:schemeClr>
                </a:solidFill>
              </a:rPr>
              <a:t>Storage</a:t>
            </a: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18935516" y="6400131"/>
            <a:ext cx="1219538" cy="942512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pipeline leads to slow processing</a:t>
            </a:r>
            <a:endParaRPr lang="en-US" dirty="0"/>
          </a:p>
        </p:txBody>
      </p:sp>
      <p:sp>
        <p:nvSpPr>
          <p:cNvPr id="48" name="Shape 221"/>
          <p:cNvSpPr/>
          <p:nvPr/>
        </p:nvSpPr>
        <p:spPr>
          <a:xfrm>
            <a:off x="4142468" y="6400131"/>
            <a:ext cx="1219538" cy="942512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 algn="ctr">
              <a:lnSpc>
                <a:spcPct val="100000"/>
              </a:lnSpc>
              <a:defRPr sz="3200" b="0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21"/>
          </a:p>
        </p:txBody>
      </p:sp>
      <p:sp>
        <p:nvSpPr>
          <p:cNvPr id="49" name="Shape 222"/>
          <p:cNvSpPr/>
          <p:nvPr/>
        </p:nvSpPr>
        <p:spPr>
          <a:xfrm>
            <a:off x="592967" y="563451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>
            <a:lvl1pPr algn="ctr">
              <a:lnSpc>
                <a:spcPct val="100000"/>
              </a:lnSpc>
              <a:defRPr sz="5400" b="0">
                <a:solidFill>
                  <a:schemeClr val="accent2"/>
                </a:solidFill>
              </a:defRPr>
            </a:lvl1pPr>
          </a:lstStyle>
          <a:p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</p:txBody>
      </p:sp>
      <p:sp>
        <p:nvSpPr>
          <p:cNvPr id="50" name="Shape 223"/>
          <p:cNvSpPr/>
          <p:nvPr/>
        </p:nvSpPr>
        <p:spPr>
          <a:xfrm>
            <a:off x="5530202" y="563451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>
                <a:solidFill>
                  <a:schemeClr val="bg1">
                    <a:lumMod val="50000"/>
                  </a:schemeClr>
                </a:solidFill>
              </a:rPr>
              <a:t>Web Server</a:t>
            </a:r>
          </a:p>
        </p:txBody>
      </p:sp>
      <p:sp>
        <p:nvSpPr>
          <p:cNvPr id="51" name="Shape 226"/>
          <p:cNvSpPr/>
          <p:nvPr/>
        </p:nvSpPr>
        <p:spPr>
          <a:xfrm>
            <a:off x="9061046" y="6400131"/>
            <a:ext cx="1219538" cy="942512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2440000">
                                      <p:cBhvr>
                                        <p:cTn id="6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"/>
            </p:par>
          </p:childTnLst>
        </p:cTn>
      </p:par>
    </p:tnLst>
    <p:bldLst>
      <p:bldP spid="38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142468" y="6400131"/>
            <a:ext cx="1219538" cy="942512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 algn="ctr">
              <a:lnSpc>
                <a:spcPct val="100000"/>
              </a:lnSpc>
              <a:defRPr sz="3200" b="0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21"/>
          </a:p>
        </p:txBody>
      </p:sp>
      <p:sp>
        <p:nvSpPr>
          <p:cNvPr id="222" name="Shape 222"/>
          <p:cNvSpPr/>
          <p:nvPr/>
        </p:nvSpPr>
        <p:spPr>
          <a:xfrm>
            <a:off x="592967" y="563451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>
            <a:lvl1pPr algn="ctr">
              <a:lnSpc>
                <a:spcPct val="100000"/>
              </a:lnSpc>
              <a:defRPr sz="5400" b="0">
                <a:solidFill>
                  <a:schemeClr val="accent2"/>
                </a:solidFill>
              </a:defRPr>
            </a:lvl1pPr>
          </a:lstStyle>
          <a:p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</p:txBody>
      </p:sp>
      <p:sp>
        <p:nvSpPr>
          <p:cNvPr id="223" name="Shape 223"/>
          <p:cNvSpPr/>
          <p:nvPr/>
        </p:nvSpPr>
        <p:spPr>
          <a:xfrm>
            <a:off x="5530202" y="563451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>
                <a:solidFill>
                  <a:schemeClr val="bg1">
                    <a:lumMod val="50000"/>
                  </a:schemeClr>
                </a:solidFill>
              </a:rPr>
              <a:t>Web Server</a:t>
            </a:r>
          </a:p>
        </p:txBody>
      </p:sp>
      <p:sp>
        <p:nvSpPr>
          <p:cNvPr id="224" name="Shape 224"/>
          <p:cNvSpPr/>
          <p:nvPr/>
        </p:nvSpPr>
        <p:spPr>
          <a:xfrm>
            <a:off x="10448780" y="563451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ADB2BB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Original</a:t>
            </a:r>
          </a:p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Storage</a:t>
            </a:r>
          </a:p>
        </p:txBody>
      </p:sp>
      <p:sp>
        <p:nvSpPr>
          <p:cNvPr id="226" name="Shape 226"/>
          <p:cNvSpPr/>
          <p:nvPr/>
        </p:nvSpPr>
        <p:spPr>
          <a:xfrm>
            <a:off x="9061046" y="6400131"/>
            <a:ext cx="1219538" cy="942512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979626" y="6400131"/>
            <a:ext cx="1219538" cy="942512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20341905" y="563451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ADB2BB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Final Blob Storage</a:t>
            </a:r>
          </a:p>
        </p:txBody>
      </p:sp>
      <p:sp>
        <p:nvSpPr>
          <p:cNvPr id="229" name="Shape 229"/>
          <p:cNvSpPr/>
          <p:nvPr/>
        </p:nvSpPr>
        <p:spPr>
          <a:xfrm>
            <a:off x="18935516" y="6400131"/>
            <a:ext cx="1219538" cy="942512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0" y="1041400"/>
            <a:ext cx="22180554" cy="1838325"/>
          </a:xfrm>
        </p:spPr>
        <p:txBody>
          <a:bodyPr/>
          <a:lstStyle/>
          <a:p>
            <a:r>
              <a:rPr lang="en-US" dirty="0" smtClean="0"/>
              <a:t>Monolithic script slows development</a:t>
            </a:r>
            <a:endParaRPr lang="en-US" dirty="0"/>
          </a:p>
        </p:txBody>
      </p:sp>
      <p:sp>
        <p:nvSpPr>
          <p:cNvPr id="16" name="Shape 167"/>
          <p:cNvSpPr/>
          <p:nvPr/>
        </p:nvSpPr>
        <p:spPr>
          <a:xfrm>
            <a:off x="304800" y="2798919"/>
            <a:ext cx="23774400" cy="10565126"/>
          </a:xfrm>
          <a:prstGeom prst="roundRect">
            <a:avLst>
              <a:gd name="adj" fmla="val 6289"/>
            </a:avLst>
          </a:prstGeom>
          <a:solidFill>
            <a:srgbClr val="E6E6E6">
              <a:alpha val="90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23145" marR="23145" lvl="0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5386015" y="563451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lang="en-US" sz="4085" dirty="0" smtClean="0">
                <a:solidFill>
                  <a:schemeClr val="bg1">
                    <a:lumMod val="50000"/>
                  </a:schemeClr>
                </a:solidFill>
              </a:rPr>
              <a:t>Processing</a:t>
            </a: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Shape 167"/>
          <p:cNvSpPr/>
          <p:nvPr/>
        </p:nvSpPr>
        <p:spPr>
          <a:xfrm>
            <a:off x="733800" y="3587375"/>
            <a:ext cx="11796867" cy="1834793"/>
          </a:xfrm>
          <a:prstGeom prst="roundRect">
            <a:avLst>
              <a:gd name="adj" fmla="val 20465"/>
            </a:avLst>
          </a:prstGeom>
          <a:solidFill>
            <a:srgbClr val="FFFFFF">
              <a:alpha val="90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23145" marR="23145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</a:rPr>
              <a:t>“Let’s experiment speech recognition, add a logic to extract audio and analysis” </a:t>
            </a:r>
            <a:endParaRPr lang="en-US" sz="5400" dirty="0">
              <a:solidFill>
                <a:schemeClr val="bg1">
                  <a:lumMod val="5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>
                <a:solidFill/>
              </a:uFill>
              <a:latin typeface="Gill Sans"/>
              <a:ea typeface="Gill Sans"/>
              <a:cs typeface="Gill Sans"/>
            </a:endParaRPr>
          </a:p>
        </p:txBody>
      </p:sp>
      <p:sp>
        <p:nvSpPr>
          <p:cNvPr id="19" name="Shape 167"/>
          <p:cNvSpPr/>
          <p:nvPr/>
        </p:nvSpPr>
        <p:spPr>
          <a:xfrm>
            <a:off x="7960642" y="9448452"/>
            <a:ext cx="10974874" cy="3341051"/>
          </a:xfrm>
          <a:prstGeom prst="roundRect">
            <a:avLst>
              <a:gd name="adj" fmla="val 20465"/>
            </a:avLst>
          </a:prstGeom>
          <a:solidFill>
            <a:srgbClr val="FFFFFF">
              <a:alpha val="90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23145" marR="23145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</a:rPr>
              <a:t>“We want to experiment AI-based encodings to spend 10x CPU for 30</a:t>
            </a:r>
            <a:r>
              <a:rPr lang="en-US" sz="540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</a:rPr>
              <a:t>% compression improvement on popular videos” </a:t>
            </a:r>
            <a:endParaRPr lang="en-US" sz="5400" dirty="0">
              <a:solidFill>
                <a:schemeClr val="bg1">
                  <a:lumMod val="5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>
                <a:solidFill/>
              </a:uFill>
              <a:latin typeface="Gill Sans"/>
              <a:ea typeface="Gill Sans"/>
              <a:cs typeface="Gill Sans"/>
            </a:endParaRPr>
          </a:p>
        </p:txBody>
      </p:sp>
      <p:sp>
        <p:nvSpPr>
          <p:cNvPr id="22" name="Shape 167"/>
          <p:cNvSpPr/>
          <p:nvPr/>
        </p:nvSpPr>
        <p:spPr>
          <a:xfrm>
            <a:off x="459171" y="9600852"/>
            <a:ext cx="5501361" cy="3341051"/>
          </a:xfrm>
          <a:prstGeom prst="roundRect">
            <a:avLst>
              <a:gd name="adj" fmla="val 20465"/>
            </a:avLst>
          </a:prstGeom>
          <a:solidFill>
            <a:srgbClr val="FFFFFF">
              <a:alpha val="90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23145" marR="23145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</a:rPr>
              <a:t>“Pass-through for </a:t>
            </a:r>
            <a:r>
              <a:rPr lang="en-US" sz="540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</a:rPr>
              <a:t>small and well-formatted videos” </a:t>
            </a:r>
            <a:endParaRPr lang="en-US" sz="5400" dirty="0">
              <a:solidFill>
                <a:schemeClr val="bg1">
                  <a:lumMod val="5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>
                <a:solidFill/>
              </a:uFill>
              <a:latin typeface="Gill Sans"/>
              <a:ea typeface="Gill Sans"/>
              <a:cs typeface="Gill Sans"/>
            </a:endParaRPr>
          </a:p>
        </p:txBody>
      </p:sp>
      <p:sp>
        <p:nvSpPr>
          <p:cNvPr id="23" name="Shape 167"/>
          <p:cNvSpPr/>
          <p:nvPr/>
        </p:nvSpPr>
        <p:spPr>
          <a:xfrm>
            <a:off x="9619251" y="4235690"/>
            <a:ext cx="5501361" cy="3341051"/>
          </a:xfrm>
          <a:prstGeom prst="roundRect">
            <a:avLst>
              <a:gd name="adj" fmla="val 20465"/>
            </a:avLst>
          </a:prstGeom>
          <a:solidFill>
            <a:srgbClr val="FFFFFF">
              <a:alpha val="90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23145" marR="23145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</a:rPr>
              <a:t>“Change color </a:t>
            </a:r>
            <a:r>
              <a:rPr lang="en-US" sz="540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</a:rPr>
              <a:t>coding at </a:t>
            </a:r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</a:rPr>
              <a:t>different time” </a:t>
            </a:r>
            <a:endParaRPr lang="en-US" sz="5400" dirty="0">
              <a:solidFill>
                <a:schemeClr val="bg1">
                  <a:lumMod val="5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>
                <a:solidFill/>
              </a:uFill>
              <a:latin typeface="Gill Sans"/>
              <a:ea typeface="Gill Sans"/>
              <a:cs typeface="Gill Sans"/>
            </a:endParaRPr>
          </a:p>
        </p:txBody>
      </p:sp>
      <p:sp>
        <p:nvSpPr>
          <p:cNvPr id="20" name="Shape 167"/>
          <p:cNvSpPr/>
          <p:nvPr/>
        </p:nvSpPr>
        <p:spPr>
          <a:xfrm>
            <a:off x="1871538" y="5959863"/>
            <a:ext cx="11040533" cy="3297485"/>
          </a:xfrm>
          <a:prstGeom prst="roundRect">
            <a:avLst>
              <a:gd name="adj" fmla="val 20465"/>
            </a:avLst>
          </a:prstGeom>
          <a:solidFill>
            <a:srgbClr val="FFFFFF">
              <a:alpha val="90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23145" marR="23145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</a:rPr>
              <a:t>“We need to change the thumbnail generation logic for videos &gt; x minutes to create scene-based scrubber preview” </a:t>
            </a:r>
            <a:endParaRPr lang="en-US" sz="5400" dirty="0">
              <a:solidFill>
                <a:schemeClr val="bg1">
                  <a:lumMod val="5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>
                <a:solidFill/>
              </a:uFill>
              <a:latin typeface="Gill Sans"/>
              <a:ea typeface="Gill Sans"/>
              <a:cs typeface="Gill San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48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2" grpId="0" animBg="1"/>
      <p:bldP spid="23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for video processing @ FB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83771" y="2879724"/>
            <a:ext cx="22598743" cy="3017520"/>
            <a:chOff x="783771" y="2879724"/>
            <a:chExt cx="22598743" cy="3017520"/>
          </a:xfrm>
        </p:grpSpPr>
        <p:sp>
          <p:nvSpPr>
            <p:cNvPr id="2" name="Rounded Rectangle 1"/>
            <p:cNvSpPr/>
            <p:nvPr/>
          </p:nvSpPr>
          <p:spPr>
            <a:xfrm>
              <a:off x="783771" y="2879724"/>
              <a:ext cx="22598743" cy="3017520"/>
            </a:xfrm>
            <a:prstGeom prst="roundRect">
              <a:avLst>
                <a:gd name="adj" fmla="val 6722"/>
              </a:avLst>
            </a:prstGeom>
            <a:solidFill>
              <a:srgbClr val="FFFFFF">
                <a:alpha val="87000"/>
              </a:srgbClr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0" name="Text Placeholder 1"/>
            <p:cNvSpPr txBox="1">
              <a:spLocks/>
            </p:cNvSpPr>
            <p:nvPr/>
          </p:nvSpPr>
          <p:spPr>
            <a:xfrm>
              <a:off x="10482942" y="3088520"/>
              <a:ext cx="3200400" cy="128701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27093" marR="27093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1pPr>
              <a:lvl2pPr marL="593363" marR="27093" indent="-312270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2pPr>
              <a:lvl3pPr marL="9144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3pPr>
              <a:lvl4pPr marL="11938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4pPr>
              <a:lvl5pPr marL="14732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5pPr>
              <a:lvl6pPr marL="17526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6pPr>
              <a:lvl7pPr marL="20320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7pPr>
              <a:lvl8pPr marL="23114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8pPr>
              <a:lvl9pPr marL="25908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/>
              <a:r>
                <a:rPr lang="en-US" sz="6000" b="1" dirty="0" smtClean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Speedy</a:t>
              </a:r>
              <a:endParaRPr lang="en-US" sz="6000" b="1" dirty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2" name="Text Placeholder 1"/>
            <p:cNvSpPr txBox="1">
              <a:spLocks/>
            </p:cNvSpPr>
            <p:nvPr/>
          </p:nvSpPr>
          <p:spPr>
            <a:xfrm>
              <a:off x="6198052" y="4416580"/>
              <a:ext cx="11770181" cy="8956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27093" marR="27093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1pPr>
              <a:lvl2pPr marL="593363" marR="27093" indent="-312270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2pPr>
              <a:lvl3pPr marL="9144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3pPr>
              <a:lvl4pPr marL="11938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4pPr>
              <a:lvl5pPr marL="14732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5pPr>
              <a:lvl6pPr marL="17526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6pPr>
              <a:lvl7pPr marL="20320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7pPr>
              <a:lvl8pPr marL="23114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8pPr>
              <a:lvl9pPr marL="25908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l"/>
              <a:r>
                <a:rPr lang="en-US" sz="60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Users can share </a:t>
              </a:r>
              <a:r>
                <a:rPr lang="en-US" sz="6000" b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videos quickly</a:t>
              </a:r>
              <a:endParaRPr lang="en-US" sz="60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83771" y="6232525"/>
            <a:ext cx="22598743" cy="3017520"/>
            <a:chOff x="783771" y="6232525"/>
            <a:chExt cx="22598743" cy="3017520"/>
          </a:xfrm>
        </p:grpSpPr>
        <p:sp>
          <p:nvSpPr>
            <p:cNvPr id="13" name="Rounded Rectangle 12"/>
            <p:cNvSpPr/>
            <p:nvPr/>
          </p:nvSpPr>
          <p:spPr>
            <a:xfrm>
              <a:off x="783771" y="6232525"/>
              <a:ext cx="22598743" cy="3017520"/>
            </a:xfrm>
            <a:prstGeom prst="roundRect">
              <a:avLst>
                <a:gd name="adj" fmla="val 6722"/>
              </a:avLst>
            </a:prstGeom>
            <a:solidFill>
              <a:srgbClr val="FFFFFF">
                <a:alpha val="87000"/>
              </a:srgbClr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7" name="Text Placeholder 1"/>
            <p:cNvSpPr txBox="1">
              <a:spLocks/>
            </p:cNvSpPr>
            <p:nvPr/>
          </p:nvSpPr>
          <p:spPr>
            <a:xfrm>
              <a:off x="10482942" y="6416634"/>
              <a:ext cx="3200400" cy="128701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27093" marR="27093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1pPr>
              <a:lvl2pPr marL="593363" marR="27093" indent="-312270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2pPr>
              <a:lvl3pPr marL="9144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3pPr>
              <a:lvl4pPr marL="11938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4pPr>
              <a:lvl5pPr marL="14732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5pPr>
              <a:lvl6pPr marL="17526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6pPr>
              <a:lvl7pPr marL="20320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7pPr>
              <a:lvl8pPr marL="23114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8pPr>
              <a:lvl9pPr marL="25908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/>
              <a:r>
                <a:rPr lang="en-US" sz="60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Flexible</a:t>
              </a:r>
            </a:p>
          </p:txBody>
        </p:sp>
        <p:sp>
          <p:nvSpPr>
            <p:cNvPr id="14" name="Text Placeholder 1"/>
            <p:cNvSpPr txBox="1">
              <a:spLocks/>
            </p:cNvSpPr>
            <p:nvPr/>
          </p:nvSpPr>
          <p:spPr>
            <a:xfrm>
              <a:off x="1480455" y="7704063"/>
              <a:ext cx="21858514" cy="14803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27093" marR="27093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1pPr>
              <a:lvl2pPr marL="593363" marR="27093" indent="-312270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2pPr>
              <a:lvl3pPr marL="9144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3pPr>
              <a:lvl4pPr marL="11938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4pPr>
              <a:lvl5pPr marL="14732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5pPr>
              <a:lvl6pPr marL="17526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6pPr>
              <a:lvl7pPr marL="20320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7pPr>
              <a:lvl8pPr marL="23114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8pPr>
              <a:lvl9pPr marL="25908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l"/>
              <a:r>
                <a:rPr lang="en-US" sz="60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Thousands</a:t>
              </a:r>
              <a:r>
                <a:rPr lang="en-US" sz="60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 of engineers can write pipelines for </a:t>
              </a:r>
              <a:r>
                <a:rPr lang="en-US" sz="60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tens o</a:t>
              </a:r>
              <a:r>
                <a:rPr lang="en-US" sz="60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f apps</a:t>
              </a:r>
              <a:endParaRPr lang="en-US" sz="60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83771" y="9585323"/>
            <a:ext cx="22598743" cy="3017520"/>
            <a:chOff x="783771" y="9585323"/>
            <a:chExt cx="22598743" cy="3017520"/>
          </a:xfrm>
        </p:grpSpPr>
        <p:sp>
          <p:nvSpPr>
            <p:cNvPr id="15" name="Rounded Rectangle 14"/>
            <p:cNvSpPr/>
            <p:nvPr/>
          </p:nvSpPr>
          <p:spPr>
            <a:xfrm>
              <a:off x="783771" y="9585323"/>
              <a:ext cx="22598743" cy="3017520"/>
            </a:xfrm>
            <a:prstGeom prst="roundRect">
              <a:avLst>
                <a:gd name="adj" fmla="val 6722"/>
              </a:avLst>
            </a:prstGeom>
            <a:solidFill>
              <a:srgbClr val="FFFFFF">
                <a:alpha val="87000"/>
              </a:srgbClr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6" name="Text Placeholder 1"/>
            <p:cNvSpPr txBox="1">
              <a:spLocks/>
            </p:cNvSpPr>
            <p:nvPr/>
          </p:nvSpPr>
          <p:spPr>
            <a:xfrm>
              <a:off x="10482942" y="9769432"/>
              <a:ext cx="3200400" cy="128701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27093" marR="27093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1pPr>
              <a:lvl2pPr marL="593363" marR="27093" indent="-312270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2pPr>
              <a:lvl3pPr marL="9144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3pPr>
              <a:lvl4pPr marL="11938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4pPr>
              <a:lvl5pPr marL="14732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5pPr>
              <a:lvl6pPr marL="17526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6pPr>
              <a:lvl7pPr marL="20320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7pPr>
              <a:lvl8pPr marL="23114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8pPr>
              <a:lvl9pPr marL="25908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/>
              <a:r>
                <a:rPr lang="en-US" sz="6000" b="1" dirty="0" smtClean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Robust</a:t>
              </a:r>
              <a:endParaRPr lang="en-US" sz="6000" b="1" dirty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Text Placeholder 1"/>
            <p:cNvSpPr txBox="1">
              <a:spLocks/>
            </p:cNvSpPr>
            <p:nvPr/>
          </p:nvSpPr>
          <p:spPr>
            <a:xfrm>
              <a:off x="2588075" y="11056861"/>
              <a:ext cx="19643274" cy="15459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27093" marR="27093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1pPr>
              <a:lvl2pPr marL="593363" marR="27093" indent="-312270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2pPr>
              <a:lvl3pPr marL="9144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3pPr>
              <a:lvl4pPr marL="11938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4pPr>
              <a:lvl5pPr marL="14732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5pPr>
              <a:lvl6pPr marL="17526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6pPr>
              <a:lvl7pPr marL="20320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7pPr>
              <a:lvl8pPr marL="23114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8pPr>
              <a:lvl9pPr marL="25908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l"/>
              <a:r>
                <a:rPr lang="en-US" sz="60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Handle faults </a:t>
              </a:r>
              <a:r>
                <a:rPr lang="en-US" sz="6000" b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and overload that is inevitable at scale</a:t>
              </a:r>
              <a:endParaRPr lang="en-US" sz="60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31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0" y="4524828"/>
            <a:ext cx="21336000" cy="1838325"/>
          </a:xfrm>
        </p:spPr>
        <p:txBody>
          <a:bodyPr/>
          <a:lstStyle/>
          <a:p>
            <a:pPr algn="ctr"/>
            <a:r>
              <a:rPr lang="en-US" dirty="0" smtClean="0"/>
              <a:t>Our Streaming Video Engine (SVE)</a:t>
            </a:r>
            <a:br>
              <a:rPr lang="en-US" dirty="0" smtClean="0"/>
            </a:br>
            <a:r>
              <a:rPr lang="en-US" dirty="0" smtClean="0"/>
              <a:t>is speedy, flexible, and robust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23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Overlap fault tolerance and processing</a:t>
            </a:r>
          </a:p>
          <a:p>
            <a:r>
              <a:rPr lang="en-US" dirty="0"/>
              <a:t>Overlap upload and processing</a:t>
            </a:r>
          </a:p>
          <a:p>
            <a:r>
              <a:rPr lang="en-US" dirty="0"/>
              <a:t>Parallel processing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Speedy: harness parallelism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Users can share videos </a:t>
            </a:r>
            <a:r>
              <a:rPr lang="en-US" dirty="0" smtClean="0"/>
              <a:t>quickly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65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changes for parallelism</a:t>
            </a:r>
            <a:endParaRPr lang="en-US" dirty="0"/>
          </a:p>
        </p:txBody>
      </p:sp>
      <p:sp>
        <p:nvSpPr>
          <p:cNvPr id="8" name="Shape 221"/>
          <p:cNvSpPr/>
          <p:nvPr/>
        </p:nvSpPr>
        <p:spPr>
          <a:xfrm>
            <a:off x="4142468" y="6400131"/>
            <a:ext cx="1219538" cy="942512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 algn="ctr">
              <a:lnSpc>
                <a:spcPct val="100000"/>
              </a:lnSpc>
              <a:defRPr sz="3200" b="0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21"/>
          </a:p>
        </p:txBody>
      </p:sp>
      <p:sp>
        <p:nvSpPr>
          <p:cNvPr id="9" name="Shape 222"/>
          <p:cNvSpPr/>
          <p:nvPr/>
        </p:nvSpPr>
        <p:spPr>
          <a:xfrm>
            <a:off x="592967" y="563451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>
            <a:lvl1pPr algn="ctr">
              <a:lnSpc>
                <a:spcPct val="100000"/>
              </a:lnSpc>
              <a:defRPr sz="5400" b="0">
                <a:solidFill>
                  <a:schemeClr val="accent2"/>
                </a:solidFill>
              </a:defRPr>
            </a:lvl1pPr>
          </a:lstStyle>
          <a:p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</p:txBody>
      </p:sp>
      <p:sp>
        <p:nvSpPr>
          <p:cNvPr id="10" name="Shape 223"/>
          <p:cNvSpPr/>
          <p:nvPr/>
        </p:nvSpPr>
        <p:spPr>
          <a:xfrm>
            <a:off x="5530202" y="563451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>
                <a:solidFill>
                  <a:schemeClr val="bg1">
                    <a:lumMod val="50000"/>
                  </a:schemeClr>
                </a:solidFill>
              </a:rPr>
              <a:t>Web Server</a:t>
            </a:r>
          </a:p>
        </p:txBody>
      </p:sp>
      <p:sp>
        <p:nvSpPr>
          <p:cNvPr id="11" name="Shape 224"/>
          <p:cNvSpPr/>
          <p:nvPr/>
        </p:nvSpPr>
        <p:spPr>
          <a:xfrm>
            <a:off x="10448780" y="563451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ADB2BB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Original</a:t>
            </a:r>
          </a:p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Storage</a:t>
            </a:r>
          </a:p>
        </p:txBody>
      </p:sp>
      <p:sp>
        <p:nvSpPr>
          <p:cNvPr id="12" name="Shape 225"/>
          <p:cNvSpPr/>
          <p:nvPr/>
        </p:nvSpPr>
        <p:spPr>
          <a:xfrm>
            <a:off x="15386015" y="563451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lang="en-US" altLang="zh-CN" sz="4085" dirty="0" smtClean="0">
                <a:solidFill>
                  <a:schemeClr val="bg1">
                    <a:lumMod val="50000"/>
                  </a:schemeClr>
                </a:solidFill>
              </a:rPr>
              <a:t>Processing</a:t>
            </a: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Shape 226"/>
          <p:cNvSpPr/>
          <p:nvPr/>
        </p:nvSpPr>
        <p:spPr>
          <a:xfrm>
            <a:off x="9061046" y="6400131"/>
            <a:ext cx="1219538" cy="942512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14" name="Shape 227"/>
          <p:cNvSpPr/>
          <p:nvPr/>
        </p:nvSpPr>
        <p:spPr>
          <a:xfrm>
            <a:off x="13979626" y="6400131"/>
            <a:ext cx="1219538" cy="942512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15" name="Shape 228"/>
          <p:cNvSpPr/>
          <p:nvPr/>
        </p:nvSpPr>
        <p:spPr>
          <a:xfrm>
            <a:off x="20341905" y="563451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ADB2BB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 dirty="0" smtClean="0">
                <a:solidFill>
                  <a:schemeClr val="bg1">
                    <a:lumMod val="50000"/>
                  </a:schemeClr>
                </a:solidFill>
              </a:rPr>
              <a:t>Final</a:t>
            </a:r>
            <a:endParaRPr lang="en-US" sz="4085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sz="4085" dirty="0" smtClean="0">
                <a:solidFill>
                  <a:schemeClr val="bg1">
                    <a:lumMod val="50000"/>
                  </a:schemeClr>
                </a:solidFill>
              </a:rPr>
              <a:t>Storage</a:t>
            </a: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Shape 229"/>
          <p:cNvSpPr/>
          <p:nvPr/>
        </p:nvSpPr>
        <p:spPr>
          <a:xfrm>
            <a:off x="18935516" y="6400131"/>
            <a:ext cx="1219538" cy="942512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39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375E-7 0 L 0.00078 0.380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90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</a:t>
            </a:r>
            <a:r>
              <a:rPr lang="en-US" dirty="0" smtClean="0"/>
              <a:t>changes </a:t>
            </a:r>
            <a:r>
              <a:rPr lang="en-US" dirty="0"/>
              <a:t>for parallelism</a:t>
            </a:r>
          </a:p>
        </p:txBody>
      </p:sp>
      <p:sp>
        <p:nvSpPr>
          <p:cNvPr id="8" name="Shape 221"/>
          <p:cNvSpPr/>
          <p:nvPr/>
        </p:nvSpPr>
        <p:spPr>
          <a:xfrm>
            <a:off x="4142468" y="6400131"/>
            <a:ext cx="1219538" cy="942512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 algn="ctr">
              <a:lnSpc>
                <a:spcPct val="100000"/>
              </a:lnSpc>
              <a:defRPr sz="3200" b="0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21"/>
          </a:p>
        </p:txBody>
      </p:sp>
      <p:sp>
        <p:nvSpPr>
          <p:cNvPr id="9" name="Shape 222"/>
          <p:cNvSpPr/>
          <p:nvPr/>
        </p:nvSpPr>
        <p:spPr>
          <a:xfrm>
            <a:off x="592967" y="563451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>
            <a:lvl1pPr algn="ctr">
              <a:lnSpc>
                <a:spcPct val="100000"/>
              </a:lnSpc>
              <a:defRPr sz="5400" b="0">
                <a:solidFill>
                  <a:schemeClr val="accent2"/>
                </a:solidFill>
              </a:defRPr>
            </a:lvl1pPr>
          </a:lstStyle>
          <a:p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</p:txBody>
      </p:sp>
      <p:sp>
        <p:nvSpPr>
          <p:cNvPr id="10" name="Shape 223"/>
          <p:cNvSpPr/>
          <p:nvPr/>
        </p:nvSpPr>
        <p:spPr>
          <a:xfrm>
            <a:off x="5530202" y="563451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>
                <a:solidFill>
                  <a:schemeClr val="bg1">
                    <a:lumMod val="50000"/>
                  </a:schemeClr>
                </a:solidFill>
              </a:rPr>
              <a:t>Web Server</a:t>
            </a:r>
          </a:p>
        </p:txBody>
      </p:sp>
      <p:sp>
        <p:nvSpPr>
          <p:cNvPr id="15" name="Shape 228"/>
          <p:cNvSpPr/>
          <p:nvPr/>
        </p:nvSpPr>
        <p:spPr>
          <a:xfrm>
            <a:off x="20341905" y="563451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ADB2BB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 dirty="0" smtClean="0">
                <a:solidFill>
                  <a:schemeClr val="bg1">
                    <a:lumMod val="50000"/>
                  </a:schemeClr>
                </a:solidFill>
              </a:rPr>
              <a:t>Final</a:t>
            </a:r>
            <a:endParaRPr lang="en-US" sz="4085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sz="4085" dirty="0" smtClean="0">
                <a:solidFill>
                  <a:schemeClr val="bg1">
                    <a:lumMod val="50000"/>
                  </a:schemeClr>
                </a:solidFill>
              </a:rPr>
              <a:t>Storage</a:t>
            </a: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Shape 229"/>
          <p:cNvSpPr/>
          <p:nvPr/>
        </p:nvSpPr>
        <p:spPr>
          <a:xfrm>
            <a:off x="18935516" y="6400131"/>
            <a:ext cx="1219538" cy="942512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28" name="Shape 224"/>
          <p:cNvSpPr/>
          <p:nvPr/>
        </p:nvSpPr>
        <p:spPr>
          <a:xfrm>
            <a:off x="10475387" y="1086449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ADB2BB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Original</a:t>
            </a:r>
          </a:p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Storage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280584" y="2641600"/>
            <a:ext cx="8654932" cy="7247471"/>
            <a:chOff x="10280584" y="2641600"/>
            <a:chExt cx="8654932" cy="7247471"/>
          </a:xfrm>
        </p:grpSpPr>
        <p:sp>
          <p:nvSpPr>
            <p:cNvPr id="33" name="Shape 167"/>
            <p:cNvSpPr/>
            <p:nvPr/>
          </p:nvSpPr>
          <p:spPr>
            <a:xfrm>
              <a:off x="10280584" y="2641600"/>
              <a:ext cx="8654932" cy="7247471"/>
            </a:xfrm>
            <a:prstGeom prst="roundRect">
              <a:avLst>
                <a:gd name="adj" fmla="val 882"/>
              </a:avLst>
            </a:prstGeom>
            <a:noFill/>
            <a:ln w="66675" cap="flat">
              <a:solidFill>
                <a:srgbClr val="7030A0"/>
              </a:solidFill>
              <a:prstDash val="dash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23145" marR="23145" lvl="0" defTabSz="342900">
                <a:lnSpc>
                  <a:spcPct val="90000"/>
                </a:lnSpc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  <a:endParaRPr dirty="0"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8" name="Shape 365"/>
            <p:cNvSpPr/>
            <p:nvPr/>
          </p:nvSpPr>
          <p:spPr>
            <a:xfrm>
              <a:off x="14401403" y="6451564"/>
              <a:ext cx="1153171" cy="891221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  <p:sp>
          <p:nvSpPr>
            <p:cNvPr id="19" name="Shape 366"/>
            <p:cNvSpPr/>
            <p:nvPr/>
          </p:nvSpPr>
          <p:spPr>
            <a:xfrm>
              <a:off x="15714325" y="5785421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rgbClr val="FFC000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  <p:sp>
          <p:nvSpPr>
            <p:cNvPr id="20" name="Shape 368"/>
            <p:cNvSpPr/>
            <p:nvPr/>
          </p:nvSpPr>
          <p:spPr>
            <a:xfrm>
              <a:off x="12829435" y="3085347"/>
              <a:ext cx="4059881" cy="121134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>
                  <a:solidFill>
                    <a:schemeClr val="bg1">
                      <a:lumMod val="50000"/>
                    </a:schemeClr>
                  </a:solidFill>
                </a:rPr>
                <a:t>Scheduler</a:t>
              </a:r>
            </a:p>
          </p:txBody>
        </p:sp>
        <p:sp>
          <p:nvSpPr>
            <p:cNvPr id="21" name="Shape 369"/>
            <p:cNvSpPr/>
            <p:nvPr/>
          </p:nvSpPr>
          <p:spPr>
            <a:xfrm rot="18615776">
              <a:off x="12889323" y="4558390"/>
              <a:ext cx="1156626" cy="891221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  <p:grpSp>
          <p:nvGrpSpPr>
            <p:cNvPr id="22" name="Group 372"/>
            <p:cNvGrpSpPr/>
            <p:nvPr/>
          </p:nvGrpSpPr>
          <p:grpSpPr>
            <a:xfrm rot="2341110">
              <a:off x="15439581" y="4641957"/>
              <a:ext cx="1729757" cy="891221"/>
              <a:chOff x="0" y="0"/>
              <a:chExt cx="2286520" cy="1178081"/>
            </a:xfrm>
          </p:grpSpPr>
          <p:sp>
            <p:nvSpPr>
              <p:cNvPr id="23" name="Shape 370"/>
              <p:cNvSpPr/>
              <p:nvPr/>
            </p:nvSpPr>
            <p:spPr>
              <a:xfrm>
                <a:off x="762173" y="0"/>
                <a:ext cx="1524348" cy="1178082"/>
              </a:xfrm>
              <a:prstGeom prst="rightArrow">
                <a:avLst>
                  <a:gd name="adj1" fmla="val 57118"/>
                  <a:gd name="adj2" fmla="val 65130"/>
                </a:avLst>
              </a:prstGeom>
              <a:solidFill>
                <a:schemeClr val="accent1">
                  <a:lumMod val="50000"/>
                </a:schemeClr>
              </a:solidFill>
              <a:ln w="12700">
                <a:miter lim="400000"/>
              </a:ln>
            </p:spPr>
            <p:txBody>
              <a:bodyPr lIns="38430" tIns="38430" rIns="38430" bIns="38430" anchor="ctr"/>
              <a:lstStyle/>
              <a:p>
                <a:pPr>
                  <a:lnSpc>
                    <a:spcPct val="100000"/>
                  </a:lnSpc>
                </a:pPr>
                <a:endParaRPr sz="2421">
                  <a:solidFill>
                    <a:schemeClr val="accent2"/>
                  </a:solidFill>
                  <a:latin typeface="Helvetica Light"/>
                  <a:ea typeface="Helvetica Light"/>
                  <a:cs typeface="Helvetica Light"/>
                </a:endParaRPr>
              </a:p>
            </p:txBody>
          </p:sp>
          <p:sp>
            <p:nvSpPr>
              <p:cNvPr id="24" name="Shape 371"/>
              <p:cNvSpPr/>
              <p:nvPr/>
            </p:nvSpPr>
            <p:spPr>
              <a:xfrm rot="10800000">
                <a:off x="0" y="-1"/>
                <a:ext cx="1524348" cy="1178083"/>
              </a:xfrm>
              <a:prstGeom prst="rightArrow">
                <a:avLst>
                  <a:gd name="adj1" fmla="val 57118"/>
                  <a:gd name="adj2" fmla="val 65130"/>
                </a:avLst>
              </a:prstGeom>
              <a:solidFill>
                <a:schemeClr val="accent1">
                  <a:lumMod val="50000"/>
                </a:schemeClr>
              </a:solidFill>
              <a:ln w="12700">
                <a:miter lim="400000"/>
              </a:ln>
            </p:spPr>
            <p:txBody>
              <a:bodyPr lIns="38430" tIns="38430" rIns="38430" bIns="38430" anchor="ctr"/>
              <a:lstStyle/>
              <a:p>
                <a:pPr>
                  <a:lnSpc>
                    <a:spcPct val="100000"/>
                  </a:lnSpc>
                </a:pPr>
                <a:endParaRPr sz="2421">
                  <a:solidFill>
                    <a:schemeClr val="accent2"/>
                  </a:solidFill>
                  <a:latin typeface="Helvetica Light"/>
                  <a:ea typeface="Helvetica Light"/>
                  <a:cs typeface="Helvetica Light"/>
                </a:endParaRPr>
              </a:p>
            </p:txBody>
          </p:sp>
        </p:grpSp>
        <p:sp>
          <p:nvSpPr>
            <p:cNvPr id="25" name="Shape 377"/>
            <p:cNvSpPr/>
            <p:nvPr/>
          </p:nvSpPr>
          <p:spPr>
            <a:xfrm>
              <a:off x="10467435" y="5727617"/>
              <a:ext cx="3711769" cy="2313801"/>
            </a:xfrm>
            <a:prstGeom prst="roundRect">
              <a:avLst>
                <a:gd name="adj" fmla="val 5439"/>
              </a:avLst>
            </a:prstGeom>
            <a:solidFill>
              <a:srgbClr val="FFC000"/>
            </a:solidFill>
            <a:ln w="63500">
              <a:solidFill>
                <a:schemeClr val="accent2"/>
              </a:solidFill>
              <a:miter lim="400000"/>
            </a:ln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lang="en-US" sz="4085" dirty="0" smtClean="0">
                  <a:solidFill>
                    <a:schemeClr val="bg1">
                      <a:lumMod val="50000"/>
                    </a:schemeClr>
                  </a:solidFill>
                </a:rPr>
                <a:t>Preprocessor</a:t>
              </a:r>
              <a:endParaRPr sz="4085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0" name="Shape 366"/>
            <p:cNvSpPr/>
            <p:nvPr/>
          </p:nvSpPr>
          <p:spPr>
            <a:xfrm>
              <a:off x="15714325" y="6990996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rgbClr val="FFC000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  <p:sp>
          <p:nvSpPr>
            <p:cNvPr id="31" name="Shape 366"/>
            <p:cNvSpPr/>
            <p:nvPr/>
          </p:nvSpPr>
          <p:spPr>
            <a:xfrm>
              <a:off x="15714325" y="8196571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rgbClr val="FFC000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49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 fault tolerance and processing</a:t>
            </a:r>
            <a:endParaRPr lang="en-US" dirty="0"/>
          </a:p>
        </p:txBody>
      </p:sp>
      <p:sp>
        <p:nvSpPr>
          <p:cNvPr id="8" name="Shape 221"/>
          <p:cNvSpPr/>
          <p:nvPr/>
        </p:nvSpPr>
        <p:spPr>
          <a:xfrm>
            <a:off x="4142468" y="6400131"/>
            <a:ext cx="1219538" cy="942512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 algn="ctr">
              <a:lnSpc>
                <a:spcPct val="100000"/>
              </a:lnSpc>
              <a:defRPr sz="3200" b="0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21"/>
          </a:p>
        </p:txBody>
      </p:sp>
      <p:sp>
        <p:nvSpPr>
          <p:cNvPr id="9" name="Shape 222"/>
          <p:cNvSpPr/>
          <p:nvPr/>
        </p:nvSpPr>
        <p:spPr>
          <a:xfrm>
            <a:off x="592967" y="563451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>
            <a:lvl1pPr algn="ctr">
              <a:lnSpc>
                <a:spcPct val="100000"/>
              </a:lnSpc>
              <a:defRPr sz="5400" b="0">
                <a:solidFill>
                  <a:schemeClr val="accent2"/>
                </a:solidFill>
              </a:defRPr>
            </a:lvl1pPr>
          </a:lstStyle>
          <a:p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</p:txBody>
      </p:sp>
      <p:sp>
        <p:nvSpPr>
          <p:cNvPr id="10" name="Shape 223"/>
          <p:cNvSpPr/>
          <p:nvPr/>
        </p:nvSpPr>
        <p:spPr>
          <a:xfrm>
            <a:off x="5530202" y="563451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>
                <a:solidFill>
                  <a:schemeClr val="bg1">
                    <a:lumMod val="50000"/>
                  </a:schemeClr>
                </a:solidFill>
              </a:rPr>
              <a:t>Web Server</a:t>
            </a:r>
          </a:p>
        </p:txBody>
      </p:sp>
      <p:sp>
        <p:nvSpPr>
          <p:cNvPr id="13" name="Shape 226"/>
          <p:cNvSpPr/>
          <p:nvPr/>
        </p:nvSpPr>
        <p:spPr>
          <a:xfrm>
            <a:off x="9061046" y="6400131"/>
            <a:ext cx="1219538" cy="942512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15" name="Shape 228"/>
          <p:cNvSpPr/>
          <p:nvPr/>
        </p:nvSpPr>
        <p:spPr>
          <a:xfrm>
            <a:off x="20341905" y="563451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ADB2BB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 dirty="0" smtClean="0">
                <a:solidFill>
                  <a:schemeClr val="bg1">
                    <a:lumMod val="50000"/>
                  </a:schemeClr>
                </a:solidFill>
              </a:rPr>
              <a:t>Final</a:t>
            </a:r>
            <a:endParaRPr lang="en-US" sz="4085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sz="4085" dirty="0" smtClean="0">
                <a:solidFill>
                  <a:schemeClr val="bg1">
                    <a:lumMod val="50000"/>
                  </a:schemeClr>
                </a:solidFill>
              </a:rPr>
              <a:t>Storage</a:t>
            </a: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Shape 229"/>
          <p:cNvSpPr/>
          <p:nvPr/>
        </p:nvSpPr>
        <p:spPr>
          <a:xfrm>
            <a:off x="18935516" y="6400131"/>
            <a:ext cx="1219538" cy="942512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27" name="Shape 226"/>
          <p:cNvSpPr/>
          <p:nvPr/>
        </p:nvSpPr>
        <p:spPr>
          <a:xfrm rot="5400000">
            <a:off x="11005349" y="9001765"/>
            <a:ext cx="2554459" cy="942512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28" name="Shape 224"/>
          <p:cNvSpPr/>
          <p:nvPr/>
        </p:nvSpPr>
        <p:spPr>
          <a:xfrm>
            <a:off x="10475387" y="1086449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ADB2BB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Original</a:t>
            </a:r>
          </a:p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Storage</a:t>
            </a:r>
          </a:p>
        </p:txBody>
      </p:sp>
      <p:sp>
        <p:nvSpPr>
          <p:cNvPr id="33" name="Shape 167"/>
          <p:cNvSpPr/>
          <p:nvPr/>
        </p:nvSpPr>
        <p:spPr>
          <a:xfrm>
            <a:off x="10280584" y="2641600"/>
            <a:ext cx="8654932" cy="7247471"/>
          </a:xfrm>
          <a:prstGeom prst="roundRect">
            <a:avLst>
              <a:gd name="adj" fmla="val 882"/>
            </a:avLst>
          </a:prstGeom>
          <a:noFill/>
          <a:ln w="66675" cap="flat">
            <a:solidFill>
              <a:srgbClr val="7030A0"/>
            </a:solidFill>
            <a:prstDash val="dash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23145" marR="23145" lvl="0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8" name="Shape 365"/>
          <p:cNvSpPr/>
          <p:nvPr/>
        </p:nvSpPr>
        <p:spPr>
          <a:xfrm>
            <a:off x="14401403" y="6451564"/>
            <a:ext cx="1153171" cy="891221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19" name="Shape 366"/>
          <p:cNvSpPr/>
          <p:nvPr/>
        </p:nvSpPr>
        <p:spPr>
          <a:xfrm>
            <a:off x="15714325" y="5785421"/>
            <a:ext cx="2908256" cy="1204793"/>
          </a:xfrm>
          <a:prstGeom prst="roundRect">
            <a:avLst>
              <a:gd name="adj" fmla="val 5439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Worker</a:t>
            </a:r>
          </a:p>
        </p:txBody>
      </p:sp>
      <p:sp>
        <p:nvSpPr>
          <p:cNvPr id="20" name="Shape 368"/>
          <p:cNvSpPr/>
          <p:nvPr/>
        </p:nvSpPr>
        <p:spPr>
          <a:xfrm>
            <a:off x="12829435" y="3085347"/>
            <a:ext cx="4059881" cy="1211342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>
                <a:solidFill>
                  <a:schemeClr val="bg1">
                    <a:lumMod val="50000"/>
                  </a:schemeClr>
                </a:solidFill>
              </a:rPr>
              <a:t>Scheduler</a:t>
            </a:r>
          </a:p>
        </p:txBody>
      </p:sp>
      <p:sp>
        <p:nvSpPr>
          <p:cNvPr id="21" name="Shape 369"/>
          <p:cNvSpPr/>
          <p:nvPr/>
        </p:nvSpPr>
        <p:spPr>
          <a:xfrm rot="18615776">
            <a:off x="12889323" y="4558390"/>
            <a:ext cx="1156626" cy="891221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grpSp>
        <p:nvGrpSpPr>
          <p:cNvPr id="22" name="Group 372"/>
          <p:cNvGrpSpPr/>
          <p:nvPr/>
        </p:nvGrpSpPr>
        <p:grpSpPr>
          <a:xfrm rot="2341110">
            <a:off x="15439581" y="4641957"/>
            <a:ext cx="1729757" cy="891221"/>
            <a:chOff x="0" y="0"/>
            <a:chExt cx="2286520" cy="1178081"/>
          </a:xfrm>
        </p:grpSpPr>
        <p:sp>
          <p:nvSpPr>
            <p:cNvPr id="23" name="Shape 370"/>
            <p:cNvSpPr/>
            <p:nvPr/>
          </p:nvSpPr>
          <p:spPr>
            <a:xfrm>
              <a:off x="762173" y="0"/>
              <a:ext cx="1524348" cy="1178082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  <p:sp>
          <p:nvSpPr>
            <p:cNvPr id="24" name="Shape 371"/>
            <p:cNvSpPr/>
            <p:nvPr/>
          </p:nvSpPr>
          <p:spPr>
            <a:xfrm rot="10800000">
              <a:off x="0" y="-1"/>
              <a:ext cx="1524348" cy="1178083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</p:grpSp>
      <p:sp>
        <p:nvSpPr>
          <p:cNvPr id="25" name="Shape 377"/>
          <p:cNvSpPr/>
          <p:nvPr/>
        </p:nvSpPr>
        <p:spPr>
          <a:xfrm>
            <a:off x="10467435" y="5727617"/>
            <a:ext cx="3711769" cy="2313801"/>
          </a:xfrm>
          <a:prstGeom prst="roundRect">
            <a:avLst>
              <a:gd name="adj" fmla="val 5439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lang="en-US" sz="4085" dirty="0" smtClean="0">
                <a:solidFill>
                  <a:schemeClr val="bg1">
                    <a:lumMod val="50000"/>
                  </a:schemeClr>
                </a:solidFill>
              </a:rPr>
              <a:t>Preprocessor</a:t>
            </a: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Shape 366"/>
          <p:cNvSpPr/>
          <p:nvPr/>
        </p:nvSpPr>
        <p:spPr>
          <a:xfrm>
            <a:off x="15714325" y="6990996"/>
            <a:ext cx="2908256" cy="1204793"/>
          </a:xfrm>
          <a:prstGeom prst="roundRect">
            <a:avLst>
              <a:gd name="adj" fmla="val 5439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>
                <a:solidFill>
                  <a:schemeClr val="bg1">
                    <a:lumMod val="50000"/>
                  </a:schemeClr>
                </a:solidFill>
              </a:rPr>
              <a:t>Worker</a:t>
            </a:r>
          </a:p>
        </p:txBody>
      </p:sp>
      <p:sp>
        <p:nvSpPr>
          <p:cNvPr id="31" name="Shape 366"/>
          <p:cNvSpPr/>
          <p:nvPr/>
        </p:nvSpPr>
        <p:spPr>
          <a:xfrm>
            <a:off x="15714325" y="8196571"/>
            <a:ext cx="2908256" cy="1204793"/>
          </a:xfrm>
          <a:prstGeom prst="roundRect">
            <a:avLst>
              <a:gd name="adj" fmla="val 5439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>
                <a:solidFill>
                  <a:schemeClr val="bg1">
                    <a:lumMod val="50000"/>
                  </a:schemeClr>
                </a:solidFill>
              </a:rPr>
              <a:t>Worker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7211526" y="8195789"/>
            <a:ext cx="3069058" cy="3892191"/>
          </a:xfrm>
          <a:prstGeom prst="line">
            <a:avLst/>
          </a:prstGeom>
          <a:noFill/>
          <a:ln w="254000" cap="flat">
            <a:solidFill>
              <a:schemeClr val="accent1">
                <a:lumMod val="50000"/>
              </a:schemeClr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Shape 377"/>
          <p:cNvSpPr/>
          <p:nvPr/>
        </p:nvSpPr>
        <p:spPr>
          <a:xfrm>
            <a:off x="10489206" y="5749388"/>
            <a:ext cx="3711769" cy="2313801"/>
          </a:xfrm>
          <a:prstGeom prst="roundRect">
            <a:avLst>
              <a:gd name="adj" fmla="val 5439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lang="en-US" sz="4085" dirty="0" smtClean="0">
                <a:solidFill>
                  <a:schemeClr val="bg1">
                    <a:lumMod val="50000"/>
                  </a:schemeClr>
                </a:solidFill>
              </a:rPr>
              <a:t>Write-through</a:t>
            </a:r>
          </a:p>
          <a:p>
            <a:pPr>
              <a:lnSpc>
                <a:spcPct val="100000"/>
              </a:lnSpc>
            </a:pPr>
            <a:r>
              <a:rPr lang="en-US" sz="4085" dirty="0" smtClean="0">
                <a:solidFill>
                  <a:schemeClr val="bg1">
                    <a:lumMod val="50000"/>
                  </a:schemeClr>
                </a:solidFill>
              </a:rPr>
              <a:t>Cache</a:t>
            </a: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7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7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/>
        </p:nvSpPr>
        <p:spPr>
          <a:xfrm>
            <a:off x="502266" y="4985903"/>
            <a:ext cx="8417452" cy="5738759"/>
          </a:xfrm>
          <a:prstGeom prst="roundRect">
            <a:avLst>
              <a:gd name="adj" fmla="val 3546"/>
            </a:avLst>
          </a:prstGeom>
          <a:solidFill>
            <a:schemeClr val="tx1"/>
          </a:solidFill>
          <a:ln w="76200">
            <a:solidFill>
              <a:schemeClr val="accent4">
                <a:hueOff val="8089917"/>
                <a:satOff val="-32228"/>
                <a:lumOff val="13219"/>
              </a:schemeClr>
            </a:solidFill>
            <a:miter lim="400000"/>
          </a:ln>
        </p:spPr>
        <p:txBody>
          <a:bodyPr lIns="38425" tIns="38425" rIns="38425" bIns="38425" anchor="ctr"/>
          <a:lstStyle/>
          <a:p>
            <a:pPr algn="ctr">
              <a:lnSpc>
                <a:spcPct val="100000"/>
              </a:lnSpc>
              <a:defRPr sz="3200" b="0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21"/>
          </a:p>
        </p:txBody>
      </p:sp>
      <p:sp>
        <p:nvSpPr>
          <p:cNvPr id="391" name="Shape 391"/>
          <p:cNvSpPr/>
          <p:nvPr/>
        </p:nvSpPr>
        <p:spPr>
          <a:xfrm>
            <a:off x="4142891" y="6248445"/>
            <a:ext cx="1153022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785602" y="5524590"/>
            <a:ext cx="3179240" cy="2313500"/>
          </a:xfrm>
          <a:prstGeom prst="roundRect">
            <a:avLst>
              <a:gd name="adj" fmla="val 5439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</p:txBody>
      </p:sp>
      <p:sp>
        <p:nvSpPr>
          <p:cNvPr id="394" name="Shape 394"/>
          <p:cNvSpPr/>
          <p:nvPr/>
        </p:nvSpPr>
        <p:spPr>
          <a:xfrm>
            <a:off x="5473961" y="5524590"/>
            <a:ext cx="3179241" cy="2313500"/>
          </a:xfrm>
          <a:prstGeom prst="roundRect">
            <a:avLst>
              <a:gd name="adj" fmla="val 5439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Web Server</a:t>
            </a:r>
          </a:p>
        </p:txBody>
      </p:sp>
      <p:sp>
        <p:nvSpPr>
          <p:cNvPr id="395" name="Shape 395"/>
          <p:cNvSpPr/>
          <p:nvPr/>
        </p:nvSpPr>
        <p:spPr>
          <a:xfrm>
            <a:off x="9093866" y="6248445"/>
            <a:ext cx="1153022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19089480" y="6248445"/>
            <a:ext cx="1153022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2206316" y="9965241"/>
            <a:ext cx="5143414" cy="604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581" rIns="34581" anchor="ctr">
            <a:spAutoFit/>
          </a:bodyPr>
          <a:lstStyle/>
          <a:p>
            <a:pPr marR="20494" lvl="1" defTabSz="461140">
              <a:spcBef>
                <a:spcPts val="758"/>
              </a:spcBef>
              <a:defRPr sz="4000" b="0">
                <a:solidFill>
                  <a:schemeClr val="accent2"/>
                </a:solidFill>
              </a:defRPr>
            </a:pPr>
            <a:r>
              <a:rPr sz="3026" dirty="0">
                <a:solidFill>
                  <a:schemeClr val="bg1">
                    <a:lumMod val="50000"/>
                  </a:schemeClr>
                </a:solidFill>
              </a:rPr>
              <a:t>Split </a:t>
            </a:r>
            <a:r>
              <a:rPr lang="en-US" sz="3026" dirty="0">
                <a:solidFill>
                  <a:schemeClr val="bg1">
                    <a:lumMod val="50000"/>
                  </a:schemeClr>
                </a:solidFill>
              </a:rPr>
              <a:t>into segments</a:t>
            </a:r>
            <a:endParaRPr sz="3026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20419162" y="5536188"/>
            <a:ext cx="3179240" cy="2315619"/>
          </a:xfrm>
          <a:prstGeom prst="roundRect">
            <a:avLst>
              <a:gd name="adj" fmla="val 5434"/>
            </a:avLst>
          </a:prstGeom>
          <a:solidFill>
            <a:srgbClr val="ADB2BB"/>
          </a:solidFill>
          <a:ln w="63500">
            <a:solidFill>
              <a:schemeClr val="accent2"/>
            </a:solidFill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4085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1" name="Shape 421"/>
          <p:cNvSpPr/>
          <p:nvPr/>
        </p:nvSpPr>
        <p:spPr>
          <a:xfrm>
            <a:off x="21053986" y="5900925"/>
            <a:ext cx="1909594" cy="1586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425" tIns="38425" rIns="38425" bIns="38425" anchor="ctr">
            <a:spAutoFit/>
          </a:bodyPr>
          <a:lstStyle/>
          <a:p>
            <a:pPr algn="ctr">
              <a:lnSpc>
                <a:spcPct val="120000"/>
              </a:lnSpc>
              <a:defRPr sz="5400" b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defRPr>
            </a:pPr>
            <a:r>
              <a:rPr sz="4085" dirty="0"/>
              <a:t>Final</a:t>
            </a:r>
            <a:br>
              <a:rPr sz="4085" dirty="0"/>
            </a:br>
            <a:r>
              <a:rPr sz="4085" dirty="0"/>
              <a:t>Storage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 upload and processing</a:t>
            </a:r>
            <a:endParaRPr lang="en-US" dirty="0"/>
          </a:p>
        </p:txBody>
      </p:sp>
      <p:sp>
        <p:nvSpPr>
          <p:cNvPr id="33" name="Shape 226"/>
          <p:cNvSpPr/>
          <p:nvPr/>
        </p:nvSpPr>
        <p:spPr>
          <a:xfrm rot="5400000">
            <a:off x="11868967" y="9864948"/>
            <a:ext cx="827204" cy="942389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34" name="Shape 224"/>
          <p:cNvSpPr/>
          <p:nvPr/>
        </p:nvSpPr>
        <p:spPr>
          <a:xfrm>
            <a:off x="10475612" y="10863978"/>
            <a:ext cx="3362211" cy="2446645"/>
          </a:xfrm>
          <a:prstGeom prst="roundRect">
            <a:avLst>
              <a:gd name="adj" fmla="val 5439"/>
            </a:avLst>
          </a:prstGeom>
          <a:solidFill>
            <a:srgbClr val="ADB2BB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Original</a:t>
            </a:r>
          </a:p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Storage</a:t>
            </a:r>
          </a:p>
        </p:txBody>
      </p:sp>
      <p:sp>
        <p:nvSpPr>
          <p:cNvPr id="37" name="Shape 365"/>
          <p:cNvSpPr/>
          <p:nvPr/>
        </p:nvSpPr>
        <p:spPr>
          <a:xfrm>
            <a:off x="14401117" y="6451618"/>
            <a:ext cx="1153022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39" name="Shape 368"/>
          <p:cNvSpPr/>
          <p:nvPr/>
        </p:nvSpPr>
        <p:spPr>
          <a:xfrm>
            <a:off x="12829354" y="3085839"/>
            <a:ext cx="4059352" cy="121118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>
                <a:solidFill>
                  <a:schemeClr val="bg1">
                    <a:lumMod val="50000"/>
                  </a:schemeClr>
                </a:solidFill>
              </a:rPr>
              <a:t>Scheduler</a:t>
            </a:r>
          </a:p>
        </p:txBody>
      </p:sp>
      <p:sp>
        <p:nvSpPr>
          <p:cNvPr id="40" name="Shape 369"/>
          <p:cNvSpPr/>
          <p:nvPr/>
        </p:nvSpPr>
        <p:spPr>
          <a:xfrm rot="18615776">
            <a:off x="12889232" y="4558691"/>
            <a:ext cx="1156475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grpSp>
        <p:nvGrpSpPr>
          <p:cNvPr id="41" name="Group 372"/>
          <p:cNvGrpSpPr/>
          <p:nvPr/>
        </p:nvGrpSpPr>
        <p:grpSpPr>
          <a:xfrm rot="2341110">
            <a:off x="15439161" y="4642248"/>
            <a:ext cx="1729532" cy="891105"/>
            <a:chOff x="0" y="0"/>
            <a:chExt cx="2286520" cy="1178081"/>
          </a:xfrm>
        </p:grpSpPr>
        <p:sp>
          <p:nvSpPr>
            <p:cNvPr id="45" name="Shape 370"/>
            <p:cNvSpPr/>
            <p:nvPr/>
          </p:nvSpPr>
          <p:spPr>
            <a:xfrm>
              <a:off x="762173" y="0"/>
              <a:ext cx="1524348" cy="1178082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  <p:sp>
          <p:nvSpPr>
            <p:cNvPr id="46" name="Shape 371"/>
            <p:cNvSpPr/>
            <p:nvPr/>
          </p:nvSpPr>
          <p:spPr>
            <a:xfrm rot="10800000">
              <a:off x="0" y="-1"/>
              <a:ext cx="1524348" cy="1178083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</p:grpSp>
      <p:sp>
        <p:nvSpPr>
          <p:cNvPr id="42" name="Shape 377"/>
          <p:cNvSpPr/>
          <p:nvPr/>
        </p:nvSpPr>
        <p:spPr>
          <a:xfrm>
            <a:off x="10467660" y="5727766"/>
            <a:ext cx="3711287" cy="3673270"/>
          </a:xfrm>
          <a:prstGeom prst="roundRect">
            <a:avLst>
              <a:gd name="adj" fmla="val 5439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lang="en-US" sz="4085" dirty="0">
                <a:solidFill>
                  <a:schemeClr val="bg1">
                    <a:lumMod val="50000"/>
                  </a:schemeClr>
                </a:solidFill>
              </a:rPr>
              <a:t>Preprocessor</a:t>
            </a: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Shape 366"/>
          <p:cNvSpPr/>
          <p:nvPr/>
        </p:nvSpPr>
        <p:spPr>
          <a:xfrm>
            <a:off x="15587986" y="10979002"/>
            <a:ext cx="2907877" cy="2418102"/>
          </a:xfrm>
          <a:prstGeom prst="roundRect">
            <a:avLst>
              <a:gd name="adj" fmla="val 5439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Worker</a:t>
            </a: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Shape 366"/>
          <p:cNvSpPr/>
          <p:nvPr/>
        </p:nvSpPr>
        <p:spPr>
          <a:xfrm>
            <a:off x="15587986" y="5764940"/>
            <a:ext cx="2907877" cy="2418102"/>
          </a:xfrm>
          <a:prstGeom prst="roundRect">
            <a:avLst>
              <a:gd name="adj" fmla="val 5439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Worker</a:t>
            </a: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Shape 366"/>
          <p:cNvSpPr/>
          <p:nvPr/>
        </p:nvSpPr>
        <p:spPr>
          <a:xfrm>
            <a:off x="15587986" y="8371971"/>
            <a:ext cx="2907877" cy="2418102"/>
          </a:xfrm>
          <a:prstGeom prst="roundRect">
            <a:avLst>
              <a:gd name="adj" fmla="val 5439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Worker</a:t>
            </a: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2858612" y="12632407"/>
            <a:ext cx="1460165" cy="110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999" b="1" dirty="0">
                <a:latin typeface="FreightSansLFPro"/>
                <a:ea typeface="Helvetica"/>
                <a:cs typeface="FreightSansLFPro"/>
                <a:sym typeface="Helvetica"/>
              </a:rPr>
              <a:t>18</a:t>
            </a:r>
            <a:endParaRPr lang="en-US" sz="5999" dirty="0"/>
          </a:p>
        </p:txBody>
      </p:sp>
      <p:grpSp>
        <p:nvGrpSpPr>
          <p:cNvPr id="49" name="Group 48"/>
          <p:cNvGrpSpPr/>
          <p:nvPr/>
        </p:nvGrpSpPr>
        <p:grpSpPr>
          <a:xfrm>
            <a:off x="3661686" y="8037424"/>
            <a:ext cx="2178186" cy="1802893"/>
            <a:chOff x="3714980" y="8036248"/>
            <a:chExt cx="2178469" cy="1803128"/>
          </a:xfrm>
        </p:grpSpPr>
        <p:pic>
          <p:nvPicPr>
            <p:cNvPr id="50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714980" y="8036248"/>
              <a:ext cx="2138439" cy="18031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3753" y="8338450"/>
              <a:ext cx="2139696" cy="1207008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1473632" y="8037424"/>
            <a:ext cx="2269423" cy="1802893"/>
            <a:chOff x="875819" y="8036248"/>
            <a:chExt cx="2269717" cy="1803128"/>
          </a:xfrm>
        </p:grpSpPr>
        <p:pic>
          <p:nvPicPr>
            <p:cNvPr id="53" name="Picture 52"/>
            <p:cNvPicPr>
              <a:picLocks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5840" y="8339328"/>
              <a:ext cx="2139696" cy="1207008"/>
            </a:xfrm>
            <a:prstGeom prst="rect">
              <a:avLst/>
            </a:prstGeom>
          </p:spPr>
        </p:pic>
        <p:pic>
          <p:nvPicPr>
            <p:cNvPr id="54" name="pasted-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75819" y="8036248"/>
              <a:ext cx="2269534" cy="18031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8" name="Group 57"/>
          <p:cNvGrpSpPr/>
          <p:nvPr/>
        </p:nvGrpSpPr>
        <p:grpSpPr>
          <a:xfrm>
            <a:off x="5733598" y="8035048"/>
            <a:ext cx="2266547" cy="1802893"/>
            <a:chOff x="7429500" y="4685517"/>
            <a:chExt cx="1511228" cy="1202085"/>
          </a:xfrm>
        </p:grpSpPr>
        <p:pic>
          <p:nvPicPr>
            <p:cNvPr id="59" name="pasted-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430361" y="4685517"/>
              <a:ext cx="1510367" cy="1202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9500" y="4876800"/>
              <a:ext cx="1383792" cy="8046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761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5204E-6 3.88889E-6 L -0.02402 0.0036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1" y="17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7917E-6 -4.62963E-6 L 0.0304 0.001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7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9"/>
            </p:par>
            <p:par>
              <p:cTn id="10"/>
            </p:par>
            <p:par>
              <p:cTn id="11"/>
            </p:par>
            <p:par>
              <p:cTn id="12"/>
            </p:par>
            <p:par>
              <p:cTn id="13"/>
            </p:par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is growing across Facebook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524000" y="8692138"/>
            <a:ext cx="21336000" cy="3944361"/>
          </a:xfrm>
        </p:spPr>
        <p:txBody>
          <a:bodyPr/>
          <a:lstStyle/>
          <a:p>
            <a:r>
              <a:rPr lang="en-US" dirty="0" smtClean="0"/>
              <a:t>FB:</a:t>
            </a:r>
            <a:r>
              <a:rPr lang="en-US" b="1" dirty="0" smtClean="0">
                <a:solidFill>
                  <a:srgbClr val="5890FF"/>
                </a:solidFill>
              </a:rPr>
              <a:t> 500M</a:t>
            </a:r>
            <a:r>
              <a:rPr lang="en-US" dirty="0" smtClean="0"/>
              <a:t> users watch </a:t>
            </a:r>
            <a:r>
              <a:rPr lang="en-US" b="1" dirty="0" smtClean="0">
                <a:solidFill>
                  <a:srgbClr val="5890FF"/>
                </a:solidFill>
              </a:rPr>
              <a:t>100M hours</a:t>
            </a:r>
            <a:r>
              <a:rPr lang="en-US" dirty="0" smtClean="0"/>
              <a:t> video daily (Mar. 16)</a:t>
            </a:r>
          </a:p>
          <a:p>
            <a:r>
              <a:rPr lang="en-US" dirty="0" smtClean="0"/>
              <a:t>Instagram:</a:t>
            </a:r>
            <a:r>
              <a:rPr lang="en-US" b="1" dirty="0" smtClean="0">
                <a:solidFill>
                  <a:srgbClr val="5890FF"/>
                </a:solidFill>
              </a:rPr>
              <a:t> 250M</a:t>
            </a:r>
            <a:r>
              <a:rPr lang="en-US" dirty="0" smtClean="0"/>
              <a:t> daily active users for stories (Jun. 17)</a:t>
            </a:r>
          </a:p>
          <a:p>
            <a:r>
              <a:rPr lang="en-US" dirty="0" smtClean="0"/>
              <a:t>All: </a:t>
            </a:r>
            <a:r>
              <a:rPr lang="en-US" b="1" dirty="0" smtClean="0">
                <a:solidFill>
                  <a:srgbClr val="5890FF"/>
                </a:solidFill>
              </a:rPr>
              <a:t>many tens of millions</a:t>
            </a:r>
            <a:r>
              <a:rPr lang="en-US" dirty="0" smtClean="0"/>
              <a:t> of daily uploads, </a:t>
            </a:r>
            <a:r>
              <a:rPr lang="en-US" b="1" dirty="0" smtClean="0">
                <a:solidFill>
                  <a:srgbClr val="5890FF"/>
                </a:solidFill>
              </a:rPr>
              <a:t>3X</a:t>
            </a:r>
            <a:r>
              <a:rPr lang="en-US" dirty="0" smtClean="0"/>
              <a:t> NYE spike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7845" y="4231452"/>
            <a:ext cx="3108960" cy="3108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9589" y="4235687"/>
            <a:ext cx="3289866" cy="3287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79098" y="3957132"/>
            <a:ext cx="3657600" cy="3657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30880" y="3502049"/>
            <a:ext cx="8453120" cy="47548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8126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89"/>
          <p:cNvSpPr/>
          <p:nvPr/>
        </p:nvSpPr>
        <p:spPr>
          <a:xfrm>
            <a:off x="502266" y="4985903"/>
            <a:ext cx="8417452" cy="5738759"/>
          </a:xfrm>
          <a:prstGeom prst="roundRect">
            <a:avLst>
              <a:gd name="adj" fmla="val 3546"/>
            </a:avLst>
          </a:prstGeom>
          <a:solidFill>
            <a:schemeClr val="tx1"/>
          </a:solidFill>
          <a:ln w="76200">
            <a:solidFill>
              <a:schemeClr val="accent4">
                <a:hueOff val="8089917"/>
                <a:satOff val="-32228"/>
                <a:lumOff val="13219"/>
              </a:schemeClr>
            </a:solidFill>
            <a:miter lim="400000"/>
          </a:ln>
        </p:spPr>
        <p:txBody>
          <a:bodyPr lIns="38425" tIns="38425" rIns="38425" bIns="38425" anchor="ctr"/>
          <a:lstStyle/>
          <a:p>
            <a:pPr algn="ctr">
              <a:lnSpc>
                <a:spcPct val="100000"/>
              </a:lnSpc>
              <a:defRPr sz="3200" b="0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21"/>
          </a:p>
        </p:txBody>
      </p:sp>
      <p:sp>
        <p:nvSpPr>
          <p:cNvPr id="42" name="Shape 377"/>
          <p:cNvSpPr/>
          <p:nvPr/>
        </p:nvSpPr>
        <p:spPr>
          <a:xfrm>
            <a:off x="10467660" y="5727766"/>
            <a:ext cx="3711287" cy="3673270"/>
          </a:xfrm>
          <a:prstGeom prst="roundRect">
            <a:avLst>
              <a:gd name="adj" fmla="val 5439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lang="en-US" sz="4085" dirty="0">
                <a:solidFill>
                  <a:schemeClr val="bg1">
                    <a:lumMod val="50000"/>
                  </a:schemeClr>
                </a:solidFill>
              </a:rPr>
              <a:t>Preprocessor</a:t>
            </a: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1" name="Shape 391"/>
          <p:cNvSpPr/>
          <p:nvPr/>
        </p:nvSpPr>
        <p:spPr>
          <a:xfrm>
            <a:off x="4142891" y="6248445"/>
            <a:ext cx="1153022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785602" y="5524590"/>
            <a:ext cx="3179240" cy="2313500"/>
          </a:xfrm>
          <a:prstGeom prst="roundRect">
            <a:avLst>
              <a:gd name="adj" fmla="val 5439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</p:txBody>
      </p:sp>
      <p:sp>
        <p:nvSpPr>
          <p:cNvPr id="394" name="Shape 394"/>
          <p:cNvSpPr/>
          <p:nvPr/>
        </p:nvSpPr>
        <p:spPr>
          <a:xfrm>
            <a:off x="5473961" y="5524590"/>
            <a:ext cx="3179241" cy="2313500"/>
          </a:xfrm>
          <a:prstGeom prst="roundRect">
            <a:avLst>
              <a:gd name="adj" fmla="val 5439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Web Server</a:t>
            </a:r>
          </a:p>
        </p:txBody>
      </p:sp>
      <p:sp>
        <p:nvSpPr>
          <p:cNvPr id="399" name="Shape 399"/>
          <p:cNvSpPr/>
          <p:nvPr/>
        </p:nvSpPr>
        <p:spPr>
          <a:xfrm>
            <a:off x="19089480" y="6248445"/>
            <a:ext cx="1153022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20419162" y="5536188"/>
            <a:ext cx="3179240" cy="2315619"/>
          </a:xfrm>
          <a:prstGeom prst="roundRect">
            <a:avLst>
              <a:gd name="adj" fmla="val 5434"/>
            </a:avLst>
          </a:prstGeom>
          <a:solidFill>
            <a:srgbClr val="ADB2BB"/>
          </a:solidFill>
          <a:ln w="63500">
            <a:solidFill>
              <a:schemeClr val="accent2"/>
            </a:solidFill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4085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1" name="Shape 421"/>
          <p:cNvSpPr/>
          <p:nvPr/>
        </p:nvSpPr>
        <p:spPr>
          <a:xfrm>
            <a:off x="21053986" y="5900925"/>
            <a:ext cx="1909594" cy="1586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425" tIns="38425" rIns="38425" bIns="38425" anchor="ctr">
            <a:spAutoFit/>
          </a:bodyPr>
          <a:lstStyle/>
          <a:p>
            <a:pPr algn="ctr">
              <a:lnSpc>
                <a:spcPct val="120000"/>
              </a:lnSpc>
              <a:defRPr sz="5400" b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defRPr>
            </a:pPr>
            <a:r>
              <a:rPr sz="4085" dirty="0"/>
              <a:t>Final</a:t>
            </a:r>
            <a:br>
              <a:rPr sz="4085" dirty="0"/>
            </a:br>
            <a:r>
              <a:rPr sz="4085" dirty="0"/>
              <a:t>Storage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 upload and processing</a:t>
            </a:r>
            <a:endParaRPr lang="en-US" dirty="0"/>
          </a:p>
        </p:txBody>
      </p:sp>
      <p:sp>
        <p:nvSpPr>
          <p:cNvPr id="33" name="Shape 226"/>
          <p:cNvSpPr/>
          <p:nvPr/>
        </p:nvSpPr>
        <p:spPr>
          <a:xfrm rot="5400000">
            <a:off x="11868967" y="9864948"/>
            <a:ext cx="827204" cy="942389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34" name="Shape 224"/>
          <p:cNvSpPr/>
          <p:nvPr/>
        </p:nvSpPr>
        <p:spPr>
          <a:xfrm>
            <a:off x="10475612" y="10863978"/>
            <a:ext cx="3362211" cy="2446645"/>
          </a:xfrm>
          <a:prstGeom prst="roundRect">
            <a:avLst>
              <a:gd name="adj" fmla="val 5439"/>
            </a:avLst>
          </a:prstGeom>
          <a:solidFill>
            <a:srgbClr val="ADB2BB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Original</a:t>
            </a:r>
          </a:p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Storage</a:t>
            </a:r>
          </a:p>
        </p:txBody>
      </p:sp>
      <p:sp>
        <p:nvSpPr>
          <p:cNvPr id="37" name="Shape 365"/>
          <p:cNvSpPr/>
          <p:nvPr/>
        </p:nvSpPr>
        <p:spPr>
          <a:xfrm>
            <a:off x="14401117" y="6451618"/>
            <a:ext cx="1153022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39" name="Shape 368"/>
          <p:cNvSpPr/>
          <p:nvPr/>
        </p:nvSpPr>
        <p:spPr>
          <a:xfrm>
            <a:off x="12829354" y="3085839"/>
            <a:ext cx="4059352" cy="121118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>
                <a:solidFill>
                  <a:schemeClr val="bg1">
                    <a:lumMod val="50000"/>
                  </a:schemeClr>
                </a:solidFill>
              </a:rPr>
              <a:t>Scheduler</a:t>
            </a:r>
          </a:p>
        </p:txBody>
      </p:sp>
      <p:sp>
        <p:nvSpPr>
          <p:cNvPr id="40" name="Shape 369"/>
          <p:cNvSpPr/>
          <p:nvPr/>
        </p:nvSpPr>
        <p:spPr>
          <a:xfrm rot="18615776">
            <a:off x="12889232" y="4558691"/>
            <a:ext cx="1156475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grpSp>
        <p:nvGrpSpPr>
          <p:cNvPr id="41" name="Group 372"/>
          <p:cNvGrpSpPr/>
          <p:nvPr/>
        </p:nvGrpSpPr>
        <p:grpSpPr>
          <a:xfrm rot="2341110">
            <a:off x="15439161" y="4642248"/>
            <a:ext cx="1729532" cy="891105"/>
            <a:chOff x="0" y="0"/>
            <a:chExt cx="2286520" cy="1178081"/>
          </a:xfrm>
        </p:grpSpPr>
        <p:sp>
          <p:nvSpPr>
            <p:cNvPr id="45" name="Shape 370"/>
            <p:cNvSpPr/>
            <p:nvPr/>
          </p:nvSpPr>
          <p:spPr>
            <a:xfrm>
              <a:off x="762173" y="0"/>
              <a:ext cx="1524348" cy="1178082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  <p:sp>
          <p:nvSpPr>
            <p:cNvPr id="46" name="Shape 371"/>
            <p:cNvSpPr/>
            <p:nvPr/>
          </p:nvSpPr>
          <p:spPr>
            <a:xfrm rot="10800000">
              <a:off x="0" y="-1"/>
              <a:ext cx="1524348" cy="1178083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</p:grpSp>
      <p:sp>
        <p:nvSpPr>
          <p:cNvPr id="44" name="Shape 366"/>
          <p:cNvSpPr/>
          <p:nvPr/>
        </p:nvSpPr>
        <p:spPr>
          <a:xfrm>
            <a:off x="15587986" y="10979002"/>
            <a:ext cx="2907877" cy="2418102"/>
          </a:xfrm>
          <a:prstGeom prst="roundRect">
            <a:avLst>
              <a:gd name="adj" fmla="val 5439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Worker</a:t>
            </a: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Shape 366"/>
          <p:cNvSpPr/>
          <p:nvPr/>
        </p:nvSpPr>
        <p:spPr>
          <a:xfrm>
            <a:off x="15587986" y="8371971"/>
            <a:ext cx="2907877" cy="2418102"/>
          </a:xfrm>
          <a:prstGeom prst="roundRect">
            <a:avLst>
              <a:gd name="adj" fmla="val 5439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Worker</a:t>
            </a: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Shape 442"/>
          <p:cNvSpPr/>
          <p:nvPr/>
        </p:nvSpPr>
        <p:spPr>
          <a:xfrm>
            <a:off x="2206316" y="9962218"/>
            <a:ext cx="5143414" cy="604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581" rIns="34581" anchor="ctr">
            <a:spAutoFit/>
          </a:bodyPr>
          <a:lstStyle/>
          <a:p>
            <a:pPr marR="20494" lvl="1" defTabSz="461140">
              <a:spcBef>
                <a:spcPts val="758"/>
              </a:spcBef>
              <a:defRPr sz="4000" b="0">
                <a:solidFill>
                  <a:schemeClr val="accent2"/>
                </a:solidFill>
              </a:defRPr>
            </a:pPr>
            <a:r>
              <a:rPr sz="3026" dirty="0">
                <a:solidFill>
                  <a:schemeClr val="bg1">
                    <a:lumMod val="50000"/>
                  </a:schemeClr>
                </a:solidFill>
              </a:rPr>
              <a:t>...upload in progress</a:t>
            </a:r>
          </a:p>
        </p:txBody>
      </p:sp>
      <p:sp>
        <p:nvSpPr>
          <p:cNvPr id="38" name="Shape 395"/>
          <p:cNvSpPr/>
          <p:nvPr/>
        </p:nvSpPr>
        <p:spPr>
          <a:xfrm>
            <a:off x="9093866" y="6248445"/>
            <a:ext cx="1153022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43" name="Shape 366"/>
          <p:cNvSpPr/>
          <p:nvPr/>
        </p:nvSpPr>
        <p:spPr>
          <a:xfrm>
            <a:off x="15590079" y="5760863"/>
            <a:ext cx="2907877" cy="2418102"/>
          </a:xfrm>
          <a:prstGeom prst="roundRect">
            <a:avLst>
              <a:gd name="adj" fmla="val 5439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Worker</a:t>
            </a: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2858612" y="12632407"/>
            <a:ext cx="1460165" cy="110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999" b="1" dirty="0">
                <a:latin typeface="FreightSansLFPro"/>
                <a:ea typeface="Helvetica"/>
                <a:cs typeface="FreightSansLFPro"/>
                <a:sym typeface="Helvetica"/>
              </a:rPr>
              <a:t>19</a:t>
            </a:r>
            <a:endParaRPr lang="en-US" sz="5999" dirty="0"/>
          </a:p>
        </p:txBody>
      </p:sp>
      <p:grpSp>
        <p:nvGrpSpPr>
          <p:cNvPr id="52" name="Group 51"/>
          <p:cNvGrpSpPr/>
          <p:nvPr/>
        </p:nvGrpSpPr>
        <p:grpSpPr>
          <a:xfrm>
            <a:off x="877294" y="8036096"/>
            <a:ext cx="2269423" cy="1802893"/>
            <a:chOff x="875819" y="8036248"/>
            <a:chExt cx="2269717" cy="1803128"/>
          </a:xfrm>
        </p:grpSpPr>
        <p:pic>
          <p:nvPicPr>
            <p:cNvPr id="53" name="Picture 52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5840" y="8339328"/>
              <a:ext cx="2139696" cy="1207008"/>
            </a:xfrm>
            <a:prstGeom prst="rect">
              <a:avLst/>
            </a:prstGeom>
          </p:spPr>
        </p:pic>
        <p:pic>
          <p:nvPicPr>
            <p:cNvPr id="54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75819" y="8036248"/>
              <a:ext cx="2269534" cy="18031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5" name="Group 54"/>
          <p:cNvGrpSpPr/>
          <p:nvPr/>
        </p:nvGrpSpPr>
        <p:grpSpPr>
          <a:xfrm>
            <a:off x="3716085" y="8036095"/>
            <a:ext cx="2178184" cy="1802893"/>
            <a:chOff x="3714981" y="8036247"/>
            <a:chExt cx="2178468" cy="1803128"/>
          </a:xfrm>
        </p:grpSpPr>
        <p:pic>
          <p:nvPicPr>
            <p:cNvPr id="56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714981" y="8036247"/>
              <a:ext cx="2138439" cy="18031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3753" y="8338450"/>
              <a:ext cx="2139696" cy="1207008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6495601" y="8056820"/>
            <a:ext cx="2266547" cy="1802893"/>
            <a:chOff x="7429500" y="4685517"/>
            <a:chExt cx="1511228" cy="1202085"/>
          </a:xfrm>
        </p:grpSpPr>
        <p:pic>
          <p:nvPicPr>
            <p:cNvPr id="62" name="pasted-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430361" y="4685517"/>
              <a:ext cx="1510367" cy="1202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9500" y="4876800"/>
              <a:ext cx="1383792" cy="8046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442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22586E-8 5E-6 L 0.19031 -0.073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1" y="-3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377"/>
          <p:cNvSpPr/>
          <p:nvPr/>
        </p:nvSpPr>
        <p:spPr>
          <a:xfrm>
            <a:off x="10467660" y="5727766"/>
            <a:ext cx="3711287" cy="3673270"/>
          </a:xfrm>
          <a:prstGeom prst="roundRect">
            <a:avLst>
              <a:gd name="adj" fmla="val 5439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lang="en-US" sz="4085" dirty="0">
                <a:solidFill>
                  <a:schemeClr val="bg1">
                    <a:lumMod val="50000"/>
                  </a:schemeClr>
                </a:solidFill>
              </a:rPr>
              <a:t>Preprocessor</a:t>
            </a: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Shape 389"/>
          <p:cNvSpPr/>
          <p:nvPr/>
        </p:nvSpPr>
        <p:spPr>
          <a:xfrm>
            <a:off x="502266" y="4985903"/>
            <a:ext cx="8417452" cy="5738759"/>
          </a:xfrm>
          <a:prstGeom prst="roundRect">
            <a:avLst>
              <a:gd name="adj" fmla="val 3546"/>
            </a:avLst>
          </a:prstGeom>
          <a:solidFill>
            <a:schemeClr val="tx1"/>
          </a:solidFill>
          <a:ln w="76200">
            <a:solidFill>
              <a:schemeClr val="accent4">
                <a:hueOff val="8089917"/>
                <a:satOff val="-32228"/>
                <a:lumOff val="13219"/>
              </a:schemeClr>
            </a:solidFill>
            <a:miter lim="400000"/>
          </a:ln>
        </p:spPr>
        <p:txBody>
          <a:bodyPr lIns="38425" tIns="38425" rIns="38425" bIns="38425" anchor="ctr"/>
          <a:lstStyle/>
          <a:p>
            <a:pPr algn="ctr">
              <a:lnSpc>
                <a:spcPct val="100000"/>
              </a:lnSpc>
              <a:defRPr sz="3200" b="0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21"/>
          </a:p>
        </p:txBody>
      </p:sp>
      <p:sp>
        <p:nvSpPr>
          <p:cNvPr id="391" name="Shape 391"/>
          <p:cNvSpPr/>
          <p:nvPr/>
        </p:nvSpPr>
        <p:spPr>
          <a:xfrm>
            <a:off x="4142891" y="6248445"/>
            <a:ext cx="1153022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785602" y="5524590"/>
            <a:ext cx="3179240" cy="2313500"/>
          </a:xfrm>
          <a:prstGeom prst="roundRect">
            <a:avLst>
              <a:gd name="adj" fmla="val 5439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</p:txBody>
      </p:sp>
      <p:sp>
        <p:nvSpPr>
          <p:cNvPr id="394" name="Shape 394"/>
          <p:cNvSpPr/>
          <p:nvPr/>
        </p:nvSpPr>
        <p:spPr>
          <a:xfrm>
            <a:off x="5473961" y="5524590"/>
            <a:ext cx="3179241" cy="2313500"/>
          </a:xfrm>
          <a:prstGeom prst="roundRect">
            <a:avLst>
              <a:gd name="adj" fmla="val 5439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Web Server</a:t>
            </a:r>
          </a:p>
        </p:txBody>
      </p:sp>
      <p:sp>
        <p:nvSpPr>
          <p:cNvPr id="399" name="Shape 399"/>
          <p:cNvSpPr/>
          <p:nvPr/>
        </p:nvSpPr>
        <p:spPr>
          <a:xfrm>
            <a:off x="19089480" y="6248445"/>
            <a:ext cx="1153022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20419162" y="5536188"/>
            <a:ext cx="3179240" cy="2315619"/>
          </a:xfrm>
          <a:prstGeom prst="roundRect">
            <a:avLst>
              <a:gd name="adj" fmla="val 5434"/>
            </a:avLst>
          </a:prstGeom>
          <a:solidFill>
            <a:srgbClr val="ADB2BB"/>
          </a:solidFill>
          <a:ln w="63500">
            <a:solidFill>
              <a:schemeClr val="accent2"/>
            </a:solidFill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4085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1" name="Shape 421"/>
          <p:cNvSpPr/>
          <p:nvPr/>
        </p:nvSpPr>
        <p:spPr>
          <a:xfrm>
            <a:off x="21053986" y="5900925"/>
            <a:ext cx="1909594" cy="1586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425" tIns="38425" rIns="38425" bIns="38425" anchor="ctr">
            <a:spAutoFit/>
          </a:bodyPr>
          <a:lstStyle/>
          <a:p>
            <a:pPr algn="ctr">
              <a:lnSpc>
                <a:spcPct val="120000"/>
              </a:lnSpc>
              <a:defRPr sz="5400" b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defRPr>
            </a:pPr>
            <a:r>
              <a:rPr sz="4085" dirty="0"/>
              <a:t>Final</a:t>
            </a:r>
            <a:br>
              <a:rPr sz="4085" dirty="0"/>
            </a:br>
            <a:r>
              <a:rPr sz="4085" dirty="0"/>
              <a:t>Storage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processing w/ many workers</a:t>
            </a:r>
            <a:endParaRPr lang="en-US" dirty="0"/>
          </a:p>
        </p:txBody>
      </p:sp>
      <p:sp>
        <p:nvSpPr>
          <p:cNvPr id="33" name="Shape 226"/>
          <p:cNvSpPr/>
          <p:nvPr/>
        </p:nvSpPr>
        <p:spPr>
          <a:xfrm rot="5400000">
            <a:off x="11868967" y="9864948"/>
            <a:ext cx="827204" cy="942389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34" name="Shape 224"/>
          <p:cNvSpPr/>
          <p:nvPr/>
        </p:nvSpPr>
        <p:spPr>
          <a:xfrm>
            <a:off x="10475612" y="10863978"/>
            <a:ext cx="3362211" cy="2446645"/>
          </a:xfrm>
          <a:prstGeom prst="roundRect">
            <a:avLst>
              <a:gd name="adj" fmla="val 5439"/>
            </a:avLst>
          </a:prstGeom>
          <a:solidFill>
            <a:srgbClr val="ADB2BB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Original</a:t>
            </a:r>
          </a:p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Storage</a:t>
            </a:r>
          </a:p>
        </p:txBody>
      </p:sp>
      <p:sp>
        <p:nvSpPr>
          <p:cNvPr id="37" name="Shape 365"/>
          <p:cNvSpPr/>
          <p:nvPr/>
        </p:nvSpPr>
        <p:spPr>
          <a:xfrm>
            <a:off x="14401117" y="6451618"/>
            <a:ext cx="1153022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39" name="Shape 368"/>
          <p:cNvSpPr/>
          <p:nvPr/>
        </p:nvSpPr>
        <p:spPr>
          <a:xfrm>
            <a:off x="12829354" y="3085839"/>
            <a:ext cx="4059352" cy="121118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>
                <a:solidFill>
                  <a:schemeClr val="bg1">
                    <a:lumMod val="50000"/>
                  </a:schemeClr>
                </a:solidFill>
              </a:rPr>
              <a:t>Scheduler</a:t>
            </a:r>
          </a:p>
        </p:txBody>
      </p:sp>
      <p:sp>
        <p:nvSpPr>
          <p:cNvPr id="40" name="Shape 369"/>
          <p:cNvSpPr/>
          <p:nvPr/>
        </p:nvSpPr>
        <p:spPr>
          <a:xfrm rot="18615776">
            <a:off x="12889232" y="4558691"/>
            <a:ext cx="1156475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grpSp>
        <p:nvGrpSpPr>
          <p:cNvPr id="41" name="Group 372"/>
          <p:cNvGrpSpPr/>
          <p:nvPr/>
        </p:nvGrpSpPr>
        <p:grpSpPr>
          <a:xfrm rot="2341110">
            <a:off x="15439161" y="4642248"/>
            <a:ext cx="1729532" cy="891105"/>
            <a:chOff x="0" y="0"/>
            <a:chExt cx="2286520" cy="1178081"/>
          </a:xfrm>
        </p:grpSpPr>
        <p:sp>
          <p:nvSpPr>
            <p:cNvPr id="45" name="Shape 370"/>
            <p:cNvSpPr/>
            <p:nvPr/>
          </p:nvSpPr>
          <p:spPr>
            <a:xfrm>
              <a:off x="762173" y="0"/>
              <a:ext cx="1524348" cy="1178082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  <p:sp>
          <p:nvSpPr>
            <p:cNvPr id="46" name="Shape 371"/>
            <p:cNvSpPr/>
            <p:nvPr/>
          </p:nvSpPr>
          <p:spPr>
            <a:xfrm rot="10800000">
              <a:off x="0" y="-1"/>
              <a:ext cx="1524348" cy="1178083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</p:grpSp>
      <p:sp>
        <p:nvSpPr>
          <p:cNvPr id="44" name="Shape 366"/>
          <p:cNvSpPr/>
          <p:nvPr/>
        </p:nvSpPr>
        <p:spPr>
          <a:xfrm>
            <a:off x="15587986" y="10979002"/>
            <a:ext cx="2907877" cy="2418102"/>
          </a:xfrm>
          <a:prstGeom prst="roundRect">
            <a:avLst>
              <a:gd name="adj" fmla="val 5439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Worker</a:t>
            </a: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Shape 366"/>
          <p:cNvSpPr/>
          <p:nvPr/>
        </p:nvSpPr>
        <p:spPr>
          <a:xfrm>
            <a:off x="15587986" y="5764940"/>
            <a:ext cx="2907877" cy="2418102"/>
          </a:xfrm>
          <a:prstGeom prst="roundRect">
            <a:avLst>
              <a:gd name="adj" fmla="val 5439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Worker</a:t>
            </a: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Shape 366"/>
          <p:cNvSpPr/>
          <p:nvPr/>
        </p:nvSpPr>
        <p:spPr>
          <a:xfrm>
            <a:off x="15587986" y="8371971"/>
            <a:ext cx="2907877" cy="2418102"/>
          </a:xfrm>
          <a:prstGeom prst="roundRect">
            <a:avLst>
              <a:gd name="adj" fmla="val 5439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Worker</a:t>
            </a: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Shape 442"/>
          <p:cNvSpPr/>
          <p:nvPr/>
        </p:nvSpPr>
        <p:spPr>
          <a:xfrm>
            <a:off x="2206316" y="9962218"/>
            <a:ext cx="5143414" cy="604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581" rIns="34581" anchor="ctr">
            <a:spAutoFit/>
          </a:bodyPr>
          <a:lstStyle/>
          <a:p>
            <a:pPr marR="20494" lvl="1" defTabSz="461140">
              <a:spcBef>
                <a:spcPts val="758"/>
              </a:spcBef>
              <a:defRPr sz="4000" b="0">
                <a:solidFill>
                  <a:schemeClr val="accent2"/>
                </a:solidFill>
              </a:defRPr>
            </a:pPr>
            <a:r>
              <a:rPr sz="3026" dirty="0">
                <a:solidFill>
                  <a:schemeClr val="bg1">
                    <a:lumMod val="50000"/>
                  </a:schemeClr>
                </a:solidFill>
              </a:rPr>
              <a:t>...upload in progress</a:t>
            </a:r>
          </a:p>
        </p:txBody>
      </p:sp>
      <p:sp>
        <p:nvSpPr>
          <p:cNvPr id="50" name="Shape 395"/>
          <p:cNvSpPr/>
          <p:nvPr/>
        </p:nvSpPr>
        <p:spPr>
          <a:xfrm>
            <a:off x="9093866" y="6248445"/>
            <a:ext cx="1153022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64" name="Shape 366"/>
          <p:cNvSpPr/>
          <p:nvPr/>
        </p:nvSpPr>
        <p:spPr>
          <a:xfrm>
            <a:off x="15590079" y="5760863"/>
            <a:ext cx="2907877" cy="2418102"/>
          </a:xfrm>
          <a:prstGeom prst="roundRect">
            <a:avLst>
              <a:gd name="adj" fmla="val 5439"/>
            </a:avLst>
          </a:prstGeom>
          <a:solidFill>
            <a:srgbClr val="FF7129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4085" dirty="0">
                <a:solidFill>
                  <a:schemeClr val="bg1">
                    <a:lumMod val="50000"/>
                  </a:schemeClr>
                </a:solidFill>
              </a:rPr>
              <a:t>720P Encode</a:t>
            </a: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Shape 366"/>
          <p:cNvSpPr/>
          <p:nvPr/>
        </p:nvSpPr>
        <p:spPr>
          <a:xfrm>
            <a:off x="15590079" y="8351329"/>
            <a:ext cx="2907877" cy="2418102"/>
          </a:xfrm>
          <a:prstGeom prst="roundRect">
            <a:avLst>
              <a:gd name="adj" fmla="val 5439"/>
            </a:avLst>
          </a:prstGeom>
          <a:solidFill>
            <a:srgbClr val="FF7129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4085" dirty="0">
                <a:solidFill>
                  <a:schemeClr val="bg1">
                    <a:lumMod val="50000"/>
                  </a:schemeClr>
                </a:solidFill>
              </a:rPr>
              <a:t>480P Encode</a:t>
            </a: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6" name="Shape 366"/>
          <p:cNvSpPr/>
          <p:nvPr/>
        </p:nvSpPr>
        <p:spPr>
          <a:xfrm>
            <a:off x="15590079" y="11007096"/>
            <a:ext cx="2907877" cy="2418102"/>
          </a:xfrm>
          <a:prstGeom prst="roundRect">
            <a:avLst>
              <a:gd name="adj" fmla="val 5439"/>
            </a:avLst>
          </a:prstGeom>
          <a:solidFill>
            <a:srgbClr val="FF7129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lang="en-US" sz="4085" dirty="0">
                <a:solidFill>
                  <a:schemeClr val="bg1">
                    <a:lumMod val="50000"/>
                  </a:schemeClr>
                </a:solidFill>
              </a:rPr>
              <a:t>Thumbnail</a:t>
            </a: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2858612" y="12632407"/>
            <a:ext cx="1460165" cy="110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999" b="1" dirty="0">
                <a:latin typeface="FreightSansLFPro"/>
                <a:ea typeface="Helvetica"/>
                <a:cs typeface="FreightSansLFPro"/>
                <a:sym typeface="Helvetica"/>
              </a:rPr>
              <a:t>20</a:t>
            </a:r>
            <a:endParaRPr lang="en-US" sz="5999" dirty="0"/>
          </a:p>
        </p:txBody>
      </p:sp>
      <p:grpSp>
        <p:nvGrpSpPr>
          <p:cNvPr id="52" name="Group 51"/>
          <p:cNvGrpSpPr/>
          <p:nvPr/>
        </p:nvGrpSpPr>
        <p:grpSpPr>
          <a:xfrm>
            <a:off x="877294" y="8036096"/>
            <a:ext cx="2269423" cy="1802893"/>
            <a:chOff x="875819" y="8036248"/>
            <a:chExt cx="2269717" cy="1803128"/>
          </a:xfrm>
        </p:grpSpPr>
        <p:pic>
          <p:nvPicPr>
            <p:cNvPr id="53" name="Picture 52"/>
            <p:cNvPicPr>
              <a:picLocks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5840" y="8339328"/>
              <a:ext cx="2139696" cy="1207008"/>
            </a:xfrm>
            <a:prstGeom prst="rect">
              <a:avLst/>
            </a:prstGeom>
          </p:spPr>
        </p:pic>
        <p:pic>
          <p:nvPicPr>
            <p:cNvPr id="54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75819" y="8036248"/>
              <a:ext cx="2269534" cy="18031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5" name="Group 54"/>
          <p:cNvGrpSpPr/>
          <p:nvPr/>
        </p:nvGrpSpPr>
        <p:grpSpPr>
          <a:xfrm>
            <a:off x="3716085" y="8036095"/>
            <a:ext cx="2178184" cy="1802893"/>
            <a:chOff x="3714981" y="8036247"/>
            <a:chExt cx="2178468" cy="1803128"/>
          </a:xfrm>
        </p:grpSpPr>
        <p:pic>
          <p:nvPicPr>
            <p:cNvPr id="56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714981" y="8036247"/>
              <a:ext cx="2138439" cy="18031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3753" y="8338450"/>
              <a:ext cx="2139696" cy="1207008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11143196" y="7028254"/>
            <a:ext cx="2266547" cy="1802893"/>
            <a:chOff x="7429500" y="4685517"/>
            <a:chExt cx="1511228" cy="1202085"/>
          </a:xfrm>
        </p:grpSpPr>
        <p:pic>
          <p:nvPicPr>
            <p:cNvPr id="63" name="pasted-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430361" y="4685517"/>
              <a:ext cx="1510367" cy="1202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9500" y="4876800"/>
              <a:ext cx="1383792" cy="8046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4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389"/>
          <p:cNvSpPr/>
          <p:nvPr/>
        </p:nvSpPr>
        <p:spPr>
          <a:xfrm>
            <a:off x="502266" y="4985903"/>
            <a:ext cx="8417452" cy="5738759"/>
          </a:xfrm>
          <a:prstGeom prst="roundRect">
            <a:avLst>
              <a:gd name="adj" fmla="val 3546"/>
            </a:avLst>
          </a:prstGeom>
          <a:solidFill>
            <a:schemeClr val="tx1"/>
          </a:solidFill>
          <a:ln w="76200">
            <a:solidFill>
              <a:schemeClr val="accent4">
                <a:hueOff val="8089917"/>
                <a:satOff val="-32228"/>
                <a:lumOff val="13219"/>
              </a:schemeClr>
            </a:solidFill>
            <a:miter lim="400000"/>
          </a:ln>
        </p:spPr>
        <p:txBody>
          <a:bodyPr lIns="38425" tIns="38425" rIns="38425" bIns="38425" anchor="ctr"/>
          <a:lstStyle/>
          <a:p>
            <a:pPr algn="ctr">
              <a:lnSpc>
                <a:spcPct val="100000"/>
              </a:lnSpc>
              <a:defRPr sz="3200" b="0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21"/>
          </a:p>
        </p:txBody>
      </p:sp>
      <p:sp>
        <p:nvSpPr>
          <p:cNvPr id="42" name="Shape 377"/>
          <p:cNvSpPr/>
          <p:nvPr/>
        </p:nvSpPr>
        <p:spPr>
          <a:xfrm>
            <a:off x="10467660" y="5727766"/>
            <a:ext cx="3711287" cy="3673270"/>
          </a:xfrm>
          <a:prstGeom prst="roundRect">
            <a:avLst>
              <a:gd name="adj" fmla="val 5439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lang="en-US" sz="4085" dirty="0">
                <a:solidFill>
                  <a:schemeClr val="bg1">
                    <a:lumMod val="50000"/>
                  </a:schemeClr>
                </a:solidFill>
              </a:rPr>
              <a:t>Preprocessor</a:t>
            </a: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1" name="Shape 391"/>
          <p:cNvSpPr/>
          <p:nvPr/>
        </p:nvSpPr>
        <p:spPr>
          <a:xfrm>
            <a:off x="4142891" y="6248445"/>
            <a:ext cx="1153022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785602" y="5524590"/>
            <a:ext cx="3179240" cy="2313500"/>
          </a:xfrm>
          <a:prstGeom prst="roundRect">
            <a:avLst>
              <a:gd name="adj" fmla="val 5439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</p:txBody>
      </p:sp>
      <p:sp>
        <p:nvSpPr>
          <p:cNvPr id="394" name="Shape 394"/>
          <p:cNvSpPr/>
          <p:nvPr/>
        </p:nvSpPr>
        <p:spPr>
          <a:xfrm>
            <a:off x="5473961" y="5524590"/>
            <a:ext cx="3179241" cy="2313500"/>
          </a:xfrm>
          <a:prstGeom prst="roundRect">
            <a:avLst>
              <a:gd name="adj" fmla="val 5439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Web Server</a:t>
            </a:r>
          </a:p>
        </p:txBody>
      </p:sp>
      <p:sp>
        <p:nvSpPr>
          <p:cNvPr id="399" name="Shape 399"/>
          <p:cNvSpPr/>
          <p:nvPr/>
        </p:nvSpPr>
        <p:spPr>
          <a:xfrm>
            <a:off x="19089480" y="6248445"/>
            <a:ext cx="1153022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20419162" y="5536188"/>
            <a:ext cx="3179240" cy="2315619"/>
          </a:xfrm>
          <a:prstGeom prst="roundRect">
            <a:avLst>
              <a:gd name="adj" fmla="val 5434"/>
            </a:avLst>
          </a:prstGeom>
          <a:solidFill>
            <a:srgbClr val="ADB2BB"/>
          </a:solidFill>
          <a:ln w="63500">
            <a:solidFill>
              <a:schemeClr val="accent2"/>
            </a:solidFill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4085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1" name="Shape 421"/>
          <p:cNvSpPr/>
          <p:nvPr/>
        </p:nvSpPr>
        <p:spPr>
          <a:xfrm>
            <a:off x="21053986" y="5900925"/>
            <a:ext cx="1909594" cy="1586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425" tIns="38425" rIns="38425" bIns="38425" anchor="ctr">
            <a:spAutoFit/>
          </a:bodyPr>
          <a:lstStyle/>
          <a:p>
            <a:pPr algn="ctr">
              <a:lnSpc>
                <a:spcPct val="120000"/>
              </a:lnSpc>
              <a:defRPr sz="5400" b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defRPr>
            </a:pPr>
            <a:r>
              <a:rPr sz="4085" dirty="0"/>
              <a:t>Final</a:t>
            </a:r>
            <a:br>
              <a:rPr sz="4085" dirty="0"/>
            </a:br>
            <a:r>
              <a:rPr sz="4085" dirty="0"/>
              <a:t>Storage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 w/ many workers</a:t>
            </a:r>
          </a:p>
        </p:txBody>
      </p:sp>
      <p:sp>
        <p:nvSpPr>
          <p:cNvPr id="33" name="Shape 226"/>
          <p:cNvSpPr/>
          <p:nvPr/>
        </p:nvSpPr>
        <p:spPr>
          <a:xfrm rot="5400000">
            <a:off x="11868967" y="9864948"/>
            <a:ext cx="827204" cy="942389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34" name="Shape 224"/>
          <p:cNvSpPr/>
          <p:nvPr/>
        </p:nvSpPr>
        <p:spPr>
          <a:xfrm>
            <a:off x="10475612" y="10863978"/>
            <a:ext cx="3362211" cy="2446645"/>
          </a:xfrm>
          <a:prstGeom prst="roundRect">
            <a:avLst>
              <a:gd name="adj" fmla="val 5439"/>
            </a:avLst>
          </a:prstGeom>
          <a:solidFill>
            <a:srgbClr val="ADB2BB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Original</a:t>
            </a:r>
          </a:p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Storage</a:t>
            </a:r>
          </a:p>
        </p:txBody>
      </p:sp>
      <p:sp>
        <p:nvSpPr>
          <p:cNvPr id="37" name="Shape 365"/>
          <p:cNvSpPr/>
          <p:nvPr/>
        </p:nvSpPr>
        <p:spPr>
          <a:xfrm>
            <a:off x="14401117" y="6451618"/>
            <a:ext cx="1153022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39" name="Shape 368"/>
          <p:cNvSpPr/>
          <p:nvPr/>
        </p:nvSpPr>
        <p:spPr>
          <a:xfrm>
            <a:off x="12829354" y="3085839"/>
            <a:ext cx="4059352" cy="121118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>
                <a:solidFill>
                  <a:schemeClr val="bg1">
                    <a:lumMod val="50000"/>
                  </a:schemeClr>
                </a:solidFill>
              </a:rPr>
              <a:t>Scheduler</a:t>
            </a:r>
          </a:p>
        </p:txBody>
      </p:sp>
      <p:sp>
        <p:nvSpPr>
          <p:cNvPr id="40" name="Shape 369"/>
          <p:cNvSpPr/>
          <p:nvPr/>
        </p:nvSpPr>
        <p:spPr>
          <a:xfrm rot="18615776">
            <a:off x="12889232" y="4558691"/>
            <a:ext cx="1156475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grpSp>
        <p:nvGrpSpPr>
          <p:cNvPr id="41" name="Group 372"/>
          <p:cNvGrpSpPr/>
          <p:nvPr/>
        </p:nvGrpSpPr>
        <p:grpSpPr>
          <a:xfrm rot="2341110">
            <a:off x="15439161" y="4642248"/>
            <a:ext cx="1729532" cy="891105"/>
            <a:chOff x="0" y="0"/>
            <a:chExt cx="2286520" cy="1178081"/>
          </a:xfrm>
        </p:grpSpPr>
        <p:sp>
          <p:nvSpPr>
            <p:cNvPr id="45" name="Shape 370"/>
            <p:cNvSpPr/>
            <p:nvPr/>
          </p:nvSpPr>
          <p:spPr>
            <a:xfrm>
              <a:off x="762173" y="0"/>
              <a:ext cx="1524348" cy="1178082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  <p:sp>
          <p:nvSpPr>
            <p:cNvPr id="46" name="Shape 371"/>
            <p:cNvSpPr/>
            <p:nvPr/>
          </p:nvSpPr>
          <p:spPr>
            <a:xfrm rot="10800000">
              <a:off x="0" y="-1"/>
              <a:ext cx="1524348" cy="1178083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</p:grpSp>
      <p:sp>
        <p:nvSpPr>
          <p:cNvPr id="35" name="Shape 442"/>
          <p:cNvSpPr/>
          <p:nvPr/>
        </p:nvSpPr>
        <p:spPr>
          <a:xfrm>
            <a:off x="2206316" y="9962218"/>
            <a:ext cx="5143414" cy="604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581" rIns="34581" anchor="ctr">
            <a:spAutoFit/>
          </a:bodyPr>
          <a:lstStyle/>
          <a:p>
            <a:pPr marR="20494" lvl="1" defTabSz="461140">
              <a:spcBef>
                <a:spcPts val="758"/>
              </a:spcBef>
              <a:defRPr sz="4000" b="0">
                <a:solidFill>
                  <a:schemeClr val="accent2"/>
                </a:solidFill>
              </a:defRPr>
            </a:pPr>
            <a:r>
              <a:rPr sz="3026" dirty="0">
                <a:solidFill>
                  <a:schemeClr val="bg1">
                    <a:lumMod val="50000"/>
                  </a:schemeClr>
                </a:solidFill>
              </a:rPr>
              <a:t>...upload in progress</a:t>
            </a:r>
          </a:p>
        </p:txBody>
      </p:sp>
      <p:sp>
        <p:nvSpPr>
          <p:cNvPr id="50" name="Shape 395"/>
          <p:cNvSpPr/>
          <p:nvPr/>
        </p:nvSpPr>
        <p:spPr>
          <a:xfrm>
            <a:off x="9093866" y="6248445"/>
            <a:ext cx="1153022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716085" y="8036095"/>
            <a:ext cx="2178184" cy="1802893"/>
            <a:chOff x="3714981" y="8036247"/>
            <a:chExt cx="2178468" cy="1803128"/>
          </a:xfrm>
        </p:grpSpPr>
        <p:pic>
          <p:nvPicPr>
            <p:cNvPr id="41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714981" y="8036247"/>
              <a:ext cx="2138439" cy="18031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3753" y="8338450"/>
              <a:ext cx="2139696" cy="1207008"/>
            </a:xfrm>
            <a:prstGeom prst="rect">
              <a:avLst/>
            </a:prstGeom>
          </p:spPr>
        </p:pic>
      </p:grpSp>
      <p:sp>
        <p:nvSpPr>
          <p:cNvPr id="43" name="Shape 366"/>
          <p:cNvSpPr/>
          <p:nvPr/>
        </p:nvSpPr>
        <p:spPr>
          <a:xfrm>
            <a:off x="15590079" y="5760863"/>
            <a:ext cx="2907877" cy="2418102"/>
          </a:xfrm>
          <a:prstGeom prst="roundRect">
            <a:avLst>
              <a:gd name="adj" fmla="val 5439"/>
            </a:avLst>
          </a:prstGeom>
          <a:solidFill>
            <a:srgbClr val="FF7129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4085" dirty="0">
                <a:solidFill>
                  <a:schemeClr val="bg1">
                    <a:lumMod val="50000"/>
                  </a:schemeClr>
                </a:solidFill>
              </a:rPr>
              <a:t>720P Encode</a:t>
            </a: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Shape 366"/>
          <p:cNvSpPr/>
          <p:nvPr/>
        </p:nvSpPr>
        <p:spPr>
          <a:xfrm>
            <a:off x="15590079" y="8351329"/>
            <a:ext cx="2907877" cy="2418102"/>
          </a:xfrm>
          <a:prstGeom prst="roundRect">
            <a:avLst>
              <a:gd name="adj" fmla="val 5439"/>
            </a:avLst>
          </a:prstGeom>
          <a:solidFill>
            <a:srgbClr val="FF7129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4085" dirty="0">
                <a:solidFill>
                  <a:schemeClr val="bg1">
                    <a:lumMod val="50000"/>
                  </a:schemeClr>
                </a:solidFill>
              </a:rPr>
              <a:t>480P Encode</a:t>
            </a: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Shape 366"/>
          <p:cNvSpPr/>
          <p:nvPr/>
        </p:nvSpPr>
        <p:spPr>
          <a:xfrm>
            <a:off x="15590079" y="11007096"/>
            <a:ext cx="2907877" cy="2418102"/>
          </a:xfrm>
          <a:prstGeom prst="roundRect">
            <a:avLst>
              <a:gd name="adj" fmla="val 5439"/>
            </a:avLst>
          </a:prstGeom>
          <a:solidFill>
            <a:srgbClr val="FF7129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lang="en-US" sz="4085" dirty="0">
                <a:solidFill>
                  <a:schemeClr val="bg1">
                    <a:lumMod val="50000"/>
                  </a:schemeClr>
                </a:solidFill>
              </a:rPr>
              <a:t>Thumbnail</a:t>
            </a: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77294" y="8036096"/>
            <a:ext cx="2269423" cy="1802893"/>
            <a:chOff x="875819" y="8036248"/>
            <a:chExt cx="2269717" cy="1803128"/>
          </a:xfrm>
        </p:grpSpPr>
        <p:pic>
          <p:nvPicPr>
            <p:cNvPr id="5" name="Picture 4"/>
            <p:cNvPicPr>
              <a:picLocks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5840" y="8339328"/>
              <a:ext cx="2139696" cy="1207008"/>
            </a:xfrm>
            <a:prstGeom prst="rect">
              <a:avLst/>
            </a:prstGeom>
          </p:spPr>
        </p:pic>
        <p:pic>
          <p:nvPicPr>
            <p:cNvPr id="409" name="pasted-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75819" y="8036248"/>
              <a:ext cx="2269534" cy="18031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" name="Rectangle 43"/>
          <p:cNvSpPr/>
          <p:nvPr/>
        </p:nvSpPr>
        <p:spPr>
          <a:xfrm>
            <a:off x="22858612" y="12632407"/>
            <a:ext cx="1460165" cy="110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999" b="1" dirty="0">
                <a:latin typeface="FreightSansLFPro"/>
                <a:ea typeface="Helvetica"/>
                <a:cs typeface="FreightSansLFPro"/>
                <a:sym typeface="Helvetica"/>
              </a:rPr>
              <a:t>21</a:t>
            </a:r>
            <a:endParaRPr lang="en-US" sz="5999" dirty="0"/>
          </a:p>
        </p:txBody>
      </p:sp>
      <p:grpSp>
        <p:nvGrpSpPr>
          <p:cNvPr id="58" name="Group 57"/>
          <p:cNvGrpSpPr/>
          <p:nvPr/>
        </p:nvGrpSpPr>
        <p:grpSpPr>
          <a:xfrm>
            <a:off x="11143196" y="7028254"/>
            <a:ext cx="2266547" cy="1802893"/>
            <a:chOff x="7429500" y="4685517"/>
            <a:chExt cx="1511228" cy="1202085"/>
          </a:xfrm>
        </p:grpSpPr>
        <p:pic>
          <p:nvPicPr>
            <p:cNvPr id="59" name="pasted-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430361" y="4685517"/>
              <a:ext cx="1510367" cy="1202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9500" y="4876800"/>
              <a:ext cx="1383792" cy="804672"/>
            </a:xfrm>
            <a:prstGeom prst="rect">
              <a:avLst/>
            </a:prstGeom>
          </p:spPr>
        </p:pic>
      </p:grpSp>
      <p:grpSp>
        <p:nvGrpSpPr>
          <p:cNvPr id="75" name="Group 74"/>
          <p:cNvGrpSpPr/>
          <p:nvPr/>
        </p:nvGrpSpPr>
        <p:grpSpPr>
          <a:xfrm>
            <a:off x="11143196" y="7028254"/>
            <a:ext cx="2266547" cy="1802893"/>
            <a:chOff x="7429500" y="4685517"/>
            <a:chExt cx="1511228" cy="1202085"/>
          </a:xfrm>
        </p:grpSpPr>
        <p:pic>
          <p:nvPicPr>
            <p:cNvPr id="76" name="pasted-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430361" y="4685517"/>
              <a:ext cx="1510367" cy="1202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9500" y="4876800"/>
              <a:ext cx="1383792" cy="804672"/>
            </a:xfrm>
            <a:prstGeom prst="rect">
              <a:avLst/>
            </a:prstGeom>
          </p:spPr>
        </p:pic>
      </p:grpSp>
      <p:grpSp>
        <p:nvGrpSpPr>
          <p:cNvPr id="78" name="Group 77"/>
          <p:cNvGrpSpPr/>
          <p:nvPr/>
        </p:nvGrpSpPr>
        <p:grpSpPr>
          <a:xfrm>
            <a:off x="11143196" y="7028254"/>
            <a:ext cx="2266547" cy="1802893"/>
            <a:chOff x="7429500" y="4685517"/>
            <a:chExt cx="1511228" cy="1202085"/>
          </a:xfrm>
        </p:grpSpPr>
        <p:pic>
          <p:nvPicPr>
            <p:cNvPr id="79" name="pasted-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430361" y="4685517"/>
              <a:ext cx="1510367" cy="1202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9500" y="4876800"/>
              <a:ext cx="1383792" cy="8046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461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5E-6 5E-6 L 0.19705 -0.065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53" y="-32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5E-6 5E-6 L 0.1989 0.119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40" y="599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5E-6 5E-6 L 0.19666 0.3067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33" y="153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1"/>
            </p:par>
            <p:par>
              <p:cTn id="12"/>
            </p:par>
            <p:par>
              <p:cTn id="13"/>
            </p:par>
            <p:par>
              <p:cTn id="14"/>
            </p:par>
            <p:par>
              <p:cTn id="15"/>
            </p:par>
            <p:par>
              <p:cTn id="16"/>
            </p:par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377"/>
          <p:cNvSpPr/>
          <p:nvPr/>
        </p:nvSpPr>
        <p:spPr>
          <a:xfrm>
            <a:off x="10467660" y="5727766"/>
            <a:ext cx="3711287" cy="3673270"/>
          </a:xfrm>
          <a:prstGeom prst="roundRect">
            <a:avLst>
              <a:gd name="adj" fmla="val 5439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lang="en-US" sz="4085" dirty="0">
                <a:solidFill>
                  <a:schemeClr val="bg1">
                    <a:lumMod val="50000"/>
                  </a:schemeClr>
                </a:solidFill>
              </a:rPr>
              <a:t>Preprocessor</a:t>
            </a: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Shape 389"/>
          <p:cNvSpPr/>
          <p:nvPr/>
        </p:nvSpPr>
        <p:spPr>
          <a:xfrm>
            <a:off x="502266" y="4985903"/>
            <a:ext cx="8417452" cy="5738759"/>
          </a:xfrm>
          <a:prstGeom prst="roundRect">
            <a:avLst>
              <a:gd name="adj" fmla="val 3546"/>
            </a:avLst>
          </a:prstGeom>
          <a:solidFill>
            <a:schemeClr val="tx1"/>
          </a:solidFill>
          <a:ln w="76200">
            <a:solidFill>
              <a:schemeClr val="accent4">
                <a:hueOff val="8089917"/>
                <a:satOff val="-32228"/>
                <a:lumOff val="13219"/>
              </a:schemeClr>
            </a:solidFill>
            <a:miter lim="400000"/>
          </a:ln>
        </p:spPr>
        <p:txBody>
          <a:bodyPr lIns="38425" tIns="38425" rIns="38425" bIns="38425" anchor="ctr"/>
          <a:lstStyle/>
          <a:p>
            <a:pPr algn="ctr">
              <a:lnSpc>
                <a:spcPct val="100000"/>
              </a:lnSpc>
              <a:defRPr sz="3200" b="0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21"/>
          </a:p>
        </p:txBody>
      </p:sp>
      <p:sp>
        <p:nvSpPr>
          <p:cNvPr id="391" name="Shape 391"/>
          <p:cNvSpPr/>
          <p:nvPr/>
        </p:nvSpPr>
        <p:spPr>
          <a:xfrm>
            <a:off x="4142891" y="6248445"/>
            <a:ext cx="1153022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785602" y="5524590"/>
            <a:ext cx="3179240" cy="2313500"/>
          </a:xfrm>
          <a:prstGeom prst="roundRect">
            <a:avLst>
              <a:gd name="adj" fmla="val 5439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</p:txBody>
      </p:sp>
      <p:sp>
        <p:nvSpPr>
          <p:cNvPr id="394" name="Shape 394"/>
          <p:cNvSpPr/>
          <p:nvPr/>
        </p:nvSpPr>
        <p:spPr>
          <a:xfrm>
            <a:off x="5473961" y="5524590"/>
            <a:ext cx="3179241" cy="2313500"/>
          </a:xfrm>
          <a:prstGeom prst="roundRect">
            <a:avLst>
              <a:gd name="adj" fmla="val 5439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Web Server</a:t>
            </a:r>
          </a:p>
        </p:txBody>
      </p:sp>
      <p:sp>
        <p:nvSpPr>
          <p:cNvPr id="399" name="Shape 399"/>
          <p:cNvSpPr/>
          <p:nvPr/>
        </p:nvSpPr>
        <p:spPr>
          <a:xfrm>
            <a:off x="19089480" y="6248445"/>
            <a:ext cx="1153022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20419162" y="5536188"/>
            <a:ext cx="3179240" cy="2315619"/>
          </a:xfrm>
          <a:prstGeom prst="roundRect">
            <a:avLst>
              <a:gd name="adj" fmla="val 5434"/>
            </a:avLst>
          </a:prstGeom>
          <a:solidFill>
            <a:srgbClr val="ADB2BB"/>
          </a:solidFill>
          <a:ln w="63500">
            <a:solidFill>
              <a:schemeClr val="accent2"/>
            </a:solidFill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4085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1" name="Shape 421"/>
          <p:cNvSpPr/>
          <p:nvPr/>
        </p:nvSpPr>
        <p:spPr>
          <a:xfrm>
            <a:off x="21053986" y="5900925"/>
            <a:ext cx="1909594" cy="1586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425" tIns="38425" rIns="38425" bIns="38425" anchor="ctr">
            <a:spAutoFit/>
          </a:bodyPr>
          <a:lstStyle/>
          <a:p>
            <a:pPr algn="ctr">
              <a:lnSpc>
                <a:spcPct val="120000"/>
              </a:lnSpc>
              <a:defRPr sz="5400" b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defRPr>
            </a:pPr>
            <a:r>
              <a:rPr sz="4085" dirty="0"/>
              <a:t>Final</a:t>
            </a:r>
            <a:br>
              <a:rPr sz="4085" dirty="0"/>
            </a:br>
            <a:r>
              <a:rPr sz="4085" dirty="0"/>
              <a:t>Storage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 w/ many workers</a:t>
            </a:r>
          </a:p>
        </p:txBody>
      </p:sp>
      <p:sp>
        <p:nvSpPr>
          <p:cNvPr id="33" name="Shape 226"/>
          <p:cNvSpPr/>
          <p:nvPr/>
        </p:nvSpPr>
        <p:spPr>
          <a:xfrm rot="5400000">
            <a:off x="11868967" y="9864948"/>
            <a:ext cx="827204" cy="942389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34" name="Shape 224"/>
          <p:cNvSpPr/>
          <p:nvPr/>
        </p:nvSpPr>
        <p:spPr>
          <a:xfrm>
            <a:off x="10475612" y="10863978"/>
            <a:ext cx="3362211" cy="2446645"/>
          </a:xfrm>
          <a:prstGeom prst="roundRect">
            <a:avLst>
              <a:gd name="adj" fmla="val 5439"/>
            </a:avLst>
          </a:prstGeom>
          <a:solidFill>
            <a:srgbClr val="ADB2BB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Original</a:t>
            </a:r>
          </a:p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Storage</a:t>
            </a:r>
          </a:p>
        </p:txBody>
      </p:sp>
      <p:sp>
        <p:nvSpPr>
          <p:cNvPr id="37" name="Shape 365"/>
          <p:cNvSpPr/>
          <p:nvPr/>
        </p:nvSpPr>
        <p:spPr>
          <a:xfrm>
            <a:off x="14401117" y="6451618"/>
            <a:ext cx="1153022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39" name="Shape 368"/>
          <p:cNvSpPr/>
          <p:nvPr/>
        </p:nvSpPr>
        <p:spPr>
          <a:xfrm>
            <a:off x="12829354" y="3085839"/>
            <a:ext cx="4059352" cy="121118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>
                <a:solidFill>
                  <a:schemeClr val="bg1">
                    <a:lumMod val="50000"/>
                  </a:schemeClr>
                </a:solidFill>
              </a:rPr>
              <a:t>Scheduler</a:t>
            </a:r>
          </a:p>
        </p:txBody>
      </p:sp>
      <p:sp>
        <p:nvSpPr>
          <p:cNvPr id="40" name="Shape 369"/>
          <p:cNvSpPr/>
          <p:nvPr/>
        </p:nvSpPr>
        <p:spPr>
          <a:xfrm rot="18615776">
            <a:off x="12889232" y="4558691"/>
            <a:ext cx="1156475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grpSp>
        <p:nvGrpSpPr>
          <p:cNvPr id="41" name="Group 372"/>
          <p:cNvGrpSpPr/>
          <p:nvPr/>
        </p:nvGrpSpPr>
        <p:grpSpPr>
          <a:xfrm rot="2341110">
            <a:off x="15439161" y="4642248"/>
            <a:ext cx="1729532" cy="891105"/>
            <a:chOff x="0" y="0"/>
            <a:chExt cx="2286520" cy="1178081"/>
          </a:xfrm>
        </p:grpSpPr>
        <p:sp>
          <p:nvSpPr>
            <p:cNvPr id="45" name="Shape 370"/>
            <p:cNvSpPr/>
            <p:nvPr/>
          </p:nvSpPr>
          <p:spPr>
            <a:xfrm>
              <a:off x="762173" y="0"/>
              <a:ext cx="1524348" cy="1178082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  <p:sp>
          <p:nvSpPr>
            <p:cNvPr id="46" name="Shape 371"/>
            <p:cNvSpPr/>
            <p:nvPr/>
          </p:nvSpPr>
          <p:spPr>
            <a:xfrm rot="10800000">
              <a:off x="0" y="-1"/>
              <a:ext cx="1524348" cy="1178083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</p:grpSp>
      <p:sp>
        <p:nvSpPr>
          <p:cNvPr id="35" name="Shape 442"/>
          <p:cNvSpPr/>
          <p:nvPr/>
        </p:nvSpPr>
        <p:spPr>
          <a:xfrm>
            <a:off x="2206316" y="9962218"/>
            <a:ext cx="5143414" cy="604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581" rIns="34581" anchor="ctr">
            <a:spAutoFit/>
          </a:bodyPr>
          <a:lstStyle/>
          <a:p>
            <a:pPr marR="20494" lvl="1" defTabSz="461140">
              <a:spcBef>
                <a:spcPts val="758"/>
              </a:spcBef>
              <a:defRPr sz="4000" b="0">
                <a:solidFill>
                  <a:schemeClr val="accent2"/>
                </a:solidFill>
              </a:defRPr>
            </a:pPr>
            <a:r>
              <a:rPr sz="3026" dirty="0">
                <a:solidFill>
                  <a:schemeClr val="bg1">
                    <a:lumMod val="50000"/>
                  </a:schemeClr>
                </a:solidFill>
              </a:rPr>
              <a:t>...upload in progress</a:t>
            </a:r>
          </a:p>
        </p:txBody>
      </p:sp>
      <p:sp>
        <p:nvSpPr>
          <p:cNvPr id="50" name="Shape 395"/>
          <p:cNvSpPr/>
          <p:nvPr/>
        </p:nvSpPr>
        <p:spPr>
          <a:xfrm>
            <a:off x="9093866" y="6248445"/>
            <a:ext cx="1153022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57" name="Shape 366"/>
          <p:cNvSpPr/>
          <p:nvPr/>
        </p:nvSpPr>
        <p:spPr>
          <a:xfrm>
            <a:off x="15590079" y="5760863"/>
            <a:ext cx="2907877" cy="2418102"/>
          </a:xfrm>
          <a:prstGeom prst="roundRect">
            <a:avLst>
              <a:gd name="adj" fmla="val 5439"/>
            </a:avLst>
          </a:prstGeom>
          <a:solidFill>
            <a:srgbClr val="FF7129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4085" dirty="0">
                <a:solidFill>
                  <a:schemeClr val="bg1">
                    <a:lumMod val="50000"/>
                  </a:schemeClr>
                </a:solidFill>
              </a:rPr>
              <a:t>720P Encode</a:t>
            </a: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Shape 366"/>
          <p:cNvSpPr/>
          <p:nvPr/>
        </p:nvSpPr>
        <p:spPr>
          <a:xfrm>
            <a:off x="15590079" y="8351329"/>
            <a:ext cx="2907877" cy="2418102"/>
          </a:xfrm>
          <a:prstGeom prst="roundRect">
            <a:avLst>
              <a:gd name="adj" fmla="val 5439"/>
            </a:avLst>
          </a:prstGeom>
          <a:solidFill>
            <a:srgbClr val="FF7129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4085" dirty="0">
                <a:solidFill>
                  <a:schemeClr val="bg1">
                    <a:lumMod val="50000"/>
                  </a:schemeClr>
                </a:solidFill>
              </a:rPr>
              <a:t>480P Encode</a:t>
            </a: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9" name="Shape 366"/>
          <p:cNvSpPr/>
          <p:nvPr/>
        </p:nvSpPr>
        <p:spPr>
          <a:xfrm>
            <a:off x="15590079" y="11007096"/>
            <a:ext cx="2907877" cy="2418102"/>
          </a:xfrm>
          <a:prstGeom prst="roundRect">
            <a:avLst>
              <a:gd name="adj" fmla="val 5439"/>
            </a:avLst>
          </a:prstGeom>
          <a:solidFill>
            <a:srgbClr val="FF7129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lang="en-US" sz="4085" dirty="0">
                <a:solidFill>
                  <a:schemeClr val="bg1">
                    <a:lumMod val="50000"/>
                  </a:schemeClr>
                </a:solidFill>
              </a:rPr>
              <a:t>Thumbnail</a:t>
            </a: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716086" y="8036096"/>
            <a:ext cx="2178186" cy="1802893"/>
            <a:chOff x="3714980" y="8036248"/>
            <a:chExt cx="2178469" cy="1803128"/>
          </a:xfrm>
        </p:grpSpPr>
        <p:pic>
          <p:nvPicPr>
            <p:cNvPr id="81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714980" y="8036248"/>
              <a:ext cx="2138439" cy="18031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3753" y="8338450"/>
              <a:ext cx="2139696" cy="1207008"/>
            </a:xfrm>
            <a:prstGeom prst="rect">
              <a:avLst/>
            </a:prstGeom>
          </p:spPr>
        </p:pic>
      </p:grpSp>
      <p:sp>
        <p:nvSpPr>
          <p:cNvPr id="48" name="Rectangle 47"/>
          <p:cNvSpPr/>
          <p:nvPr/>
        </p:nvSpPr>
        <p:spPr>
          <a:xfrm>
            <a:off x="22858612" y="12632407"/>
            <a:ext cx="1460165" cy="110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999" b="1" dirty="0">
                <a:latin typeface="FreightSansLFPro"/>
                <a:ea typeface="Helvetica"/>
                <a:cs typeface="FreightSansLFPro"/>
                <a:sym typeface="Helvetica"/>
              </a:rPr>
              <a:t>22</a:t>
            </a:r>
            <a:endParaRPr lang="en-US" sz="5999" dirty="0"/>
          </a:p>
        </p:txBody>
      </p:sp>
      <p:grpSp>
        <p:nvGrpSpPr>
          <p:cNvPr id="51" name="Group 50"/>
          <p:cNvGrpSpPr/>
          <p:nvPr/>
        </p:nvGrpSpPr>
        <p:grpSpPr>
          <a:xfrm>
            <a:off x="877294" y="8036096"/>
            <a:ext cx="2269423" cy="1802893"/>
            <a:chOff x="875819" y="8036248"/>
            <a:chExt cx="2269717" cy="1803128"/>
          </a:xfrm>
        </p:grpSpPr>
        <p:pic>
          <p:nvPicPr>
            <p:cNvPr id="52" name="Picture 51"/>
            <p:cNvPicPr>
              <a:picLocks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5840" y="8339328"/>
              <a:ext cx="2139696" cy="1207008"/>
            </a:xfrm>
            <a:prstGeom prst="rect">
              <a:avLst/>
            </a:prstGeom>
          </p:spPr>
        </p:pic>
        <p:pic>
          <p:nvPicPr>
            <p:cNvPr id="53" name="pasted-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75819" y="8036248"/>
              <a:ext cx="2269534" cy="18031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4" name="Group 53"/>
          <p:cNvGrpSpPr/>
          <p:nvPr/>
        </p:nvGrpSpPr>
        <p:grpSpPr>
          <a:xfrm>
            <a:off x="15943171" y="6113973"/>
            <a:ext cx="2266547" cy="1802893"/>
            <a:chOff x="7429500" y="4685517"/>
            <a:chExt cx="1511228" cy="1202085"/>
          </a:xfrm>
        </p:grpSpPr>
        <p:pic>
          <p:nvPicPr>
            <p:cNvPr id="55" name="pasted-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430361" y="4685517"/>
              <a:ext cx="1510367" cy="1202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9500" y="4876800"/>
              <a:ext cx="1383792" cy="804672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15943171" y="8666341"/>
            <a:ext cx="2266547" cy="1802893"/>
            <a:chOff x="7429500" y="4685517"/>
            <a:chExt cx="1511228" cy="1202085"/>
          </a:xfrm>
        </p:grpSpPr>
        <p:pic>
          <p:nvPicPr>
            <p:cNvPr id="61" name="pasted-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430361" y="4685517"/>
              <a:ext cx="1510367" cy="1202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9500" y="4876800"/>
              <a:ext cx="1383792" cy="804672"/>
            </a:xfrm>
            <a:prstGeom prst="rect">
              <a:avLst/>
            </a:prstGeom>
          </p:spPr>
        </p:pic>
      </p:grpSp>
      <p:grpSp>
        <p:nvGrpSpPr>
          <p:cNvPr id="63" name="Group 62"/>
          <p:cNvGrpSpPr/>
          <p:nvPr/>
        </p:nvGrpSpPr>
        <p:grpSpPr>
          <a:xfrm>
            <a:off x="15943171" y="11256803"/>
            <a:ext cx="2266547" cy="1802893"/>
            <a:chOff x="7429500" y="4685517"/>
            <a:chExt cx="1511228" cy="1202085"/>
          </a:xfrm>
        </p:grpSpPr>
        <p:pic>
          <p:nvPicPr>
            <p:cNvPr id="64" name="pasted-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430361" y="4685517"/>
              <a:ext cx="1510367" cy="1202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9500" y="4876800"/>
              <a:ext cx="1383792" cy="8046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207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7 L 0.30846 -0.074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23" y="-370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3416E-6 1.66667E-6 L 0.20272 -0.011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36" y="-57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3416E-6 5.55556E-7 L 0.19959 -0.1975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79" y="-98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3416E-6 1.66667E-6 L 0.19959 -0.3892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79" y="-194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377"/>
          <p:cNvSpPr/>
          <p:nvPr/>
        </p:nvSpPr>
        <p:spPr>
          <a:xfrm>
            <a:off x="10467660" y="5727766"/>
            <a:ext cx="3711287" cy="3673270"/>
          </a:xfrm>
          <a:prstGeom prst="roundRect">
            <a:avLst>
              <a:gd name="adj" fmla="val 5439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lang="en-US" sz="4085" dirty="0">
                <a:solidFill>
                  <a:schemeClr val="bg1">
                    <a:lumMod val="50000"/>
                  </a:schemeClr>
                </a:solidFill>
              </a:rPr>
              <a:t>Preprocessor</a:t>
            </a: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1" name="Shape 391"/>
          <p:cNvSpPr/>
          <p:nvPr/>
        </p:nvSpPr>
        <p:spPr>
          <a:xfrm>
            <a:off x="4142891" y="6248445"/>
            <a:ext cx="1153022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785602" y="5524590"/>
            <a:ext cx="3179240" cy="2313500"/>
          </a:xfrm>
          <a:prstGeom prst="roundRect">
            <a:avLst>
              <a:gd name="adj" fmla="val 5439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</p:txBody>
      </p:sp>
      <p:sp>
        <p:nvSpPr>
          <p:cNvPr id="394" name="Shape 394"/>
          <p:cNvSpPr/>
          <p:nvPr/>
        </p:nvSpPr>
        <p:spPr>
          <a:xfrm>
            <a:off x="5473961" y="5524590"/>
            <a:ext cx="3179241" cy="2313500"/>
          </a:xfrm>
          <a:prstGeom prst="roundRect">
            <a:avLst>
              <a:gd name="adj" fmla="val 5439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Web Server</a:t>
            </a:r>
          </a:p>
        </p:txBody>
      </p:sp>
      <p:sp>
        <p:nvSpPr>
          <p:cNvPr id="399" name="Shape 399"/>
          <p:cNvSpPr/>
          <p:nvPr/>
        </p:nvSpPr>
        <p:spPr>
          <a:xfrm>
            <a:off x="19089480" y="6248445"/>
            <a:ext cx="1153022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20419162" y="5536186"/>
            <a:ext cx="3179240" cy="5442815"/>
          </a:xfrm>
          <a:prstGeom prst="roundRect">
            <a:avLst>
              <a:gd name="adj" fmla="val 5434"/>
            </a:avLst>
          </a:prstGeom>
          <a:solidFill>
            <a:srgbClr val="ADB2BB"/>
          </a:solidFill>
          <a:ln w="63500">
            <a:solidFill>
              <a:schemeClr val="accent2"/>
            </a:solidFill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4085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1" name="Shape 421"/>
          <p:cNvSpPr/>
          <p:nvPr/>
        </p:nvSpPr>
        <p:spPr>
          <a:xfrm>
            <a:off x="21053986" y="5900925"/>
            <a:ext cx="1909594" cy="1586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425" tIns="38425" rIns="38425" bIns="38425" anchor="ctr">
            <a:spAutoFit/>
          </a:bodyPr>
          <a:lstStyle/>
          <a:p>
            <a:pPr algn="ctr">
              <a:lnSpc>
                <a:spcPct val="120000"/>
              </a:lnSpc>
              <a:defRPr sz="5400" b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defRPr>
            </a:pPr>
            <a:r>
              <a:rPr sz="4085" dirty="0"/>
              <a:t>Final</a:t>
            </a:r>
            <a:br>
              <a:rPr sz="4085" dirty="0"/>
            </a:br>
            <a:r>
              <a:rPr sz="4085" dirty="0"/>
              <a:t>Storage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processing w/ many workers</a:t>
            </a:r>
          </a:p>
        </p:txBody>
      </p:sp>
      <p:sp>
        <p:nvSpPr>
          <p:cNvPr id="33" name="Shape 226"/>
          <p:cNvSpPr/>
          <p:nvPr/>
        </p:nvSpPr>
        <p:spPr>
          <a:xfrm rot="5400000">
            <a:off x="11868967" y="9864948"/>
            <a:ext cx="827204" cy="942389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34" name="Shape 224"/>
          <p:cNvSpPr/>
          <p:nvPr/>
        </p:nvSpPr>
        <p:spPr>
          <a:xfrm>
            <a:off x="10475612" y="10863978"/>
            <a:ext cx="3362211" cy="2446645"/>
          </a:xfrm>
          <a:prstGeom prst="roundRect">
            <a:avLst>
              <a:gd name="adj" fmla="val 5439"/>
            </a:avLst>
          </a:prstGeom>
          <a:solidFill>
            <a:srgbClr val="ADB2BB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Original</a:t>
            </a:r>
          </a:p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Storage</a:t>
            </a:r>
          </a:p>
        </p:txBody>
      </p:sp>
      <p:sp>
        <p:nvSpPr>
          <p:cNvPr id="37" name="Shape 365"/>
          <p:cNvSpPr/>
          <p:nvPr/>
        </p:nvSpPr>
        <p:spPr>
          <a:xfrm>
            <a:off x="14401117" y="6451618"/>
            <a:ext cx="1153022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39" name="Shape 368"/>
          <p:cNvSpPr/>
          <p:nvPr/>
        </p:nvSpPr>
        <p:spPr>
          <a:xfrm>
            <a:off x="12829354" y="3085839"/>
            <a:ext cx="4059352" cy="121118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>
                <a:solidFill>
                  <a:schemeClr val="bg1">
                    <a:lumMod val="50000"/>
                  </a:schemeClr>
                </a:solidFill>
              </a:rPr>
              <a:t>Scheduler</a:t>
            </a:r>
          </a:p>
        </p:txBody>
      </p:sp>
      <p:sp>
        <p:nvSpPr>
          <p:cNvPr id="40" name="Shape 369"/>
          <p:cNvSpPr/>
          <p:nvPr/>
        </p:nvSpPr>
        <p:spPr>
          <a:xfrm rot="18615776">
            <a:off x="12889232" y="4558691"/>
            <a:ext cx="1156475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grpSp>
        <p:nvGrpSpPr>
          <p:cNvPr id="41" name="Group 372"/>
          <p:cNvGrpSpPr/>
          <p:nvPr/>
        </p:nvGrpSpPr>
        <p:grpSpPr>
          <a:xfrm rot="2341110">
            <a:off x="15439161" y="4642248"/>
            <a:ext cx="1729532" cy="891105"/>
            <a:chOff x="0" y="0"/>
            <a:chExt cx="2286520" cy="1178081"/>
          </a:xfrm>
        </p:grpSpPr>
        <p:sp>
          <p:nvSpPr>
            <p:cNvPr id="45" name="Shape 370"/>
            <p:cNvSpPr/>
            <p:nvPr/>
          </p:nvSpPr>
          <p:spPr>
            <a:xfrm>
              <a:off x="762173" y="0"/>
              <a:ext cx="1524348" cy="1178082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  <p:sp>
          <p:nvSpPr>
            <p:cNvPr id="46" name="Shape 371"/>
            <p:cNvSpPr/>
            <p:nvPr/>
          </p:nvSpPr>
          <p:spPr>
            <a:xfrm rot="10800000">
              <a:off x="0" y="-1"/>
              <a:ext cx="1524348" cy="1178083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</p:grpSp>
      <p:sp>
        <p:nvSpPr>
          <p:cNvPr id="44" name="Shape 366"/>
          <p:cNvSpPr/>
          <p:nvPr/>
        </p:nvSpPr>
        <p:spPr>
          <a:xfrm>
            <a:off x="15587986" y="10979002"/>
            <a:ext cx="2907877" cy="2418102"/>
          </a:xfrm>
          <a:prstGeom prst="roundRect">
            <a:avLst>
              <a:gd name="adj" fmla="val 5439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Worker</a:t>
            </a: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Shape 366"/>
          <p:cNvSpPr/>
          <p:nvPr/>
        </p:nvSpPr>
        <p:spPr>
          <a:xfrm>
            <a:off x="15587986" y="5764940"/>
            <a:ext cx="2907877" cy="2418102"/>
          </a:xfrm>
          <a:prstGeom prst="roundRect">
            <a:avLst>
              <a:gd name="adj" fmla="val 5439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Worker</a:t>
            </a: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Shape 366"/>
          <p:cNvSpPr/>
          <p:nvPr/>
        </p:nvSpPr>
        <p:spPr>
          <a:xfrm>
            <a:off x="15587986" y="8371971"/>
            <a:ext cx="2907877" cy="2418102"/>
          </a:xfrm>
          <a:prstGeom prst="roundRect">
            <a:avLst>
              <a:gd name="adj" fmla="val 5439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Worker</a:t>
            </a: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Shape 395"/>
          <p:cNvSpPr/>
          <p:nvPr/>
        </p:nvSpPr>
        <p:spPr>
          <a:xfrm>
            <a:off x="9093866" y="6248445"/>
            <a:ext cx="1153022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2858612" y="12632407"/>
            <a:ext cx="1460165" cy="110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999" b="1" dirty="0">
                <a:latin typeface="FreightSansLFPro"/>
                <a:ea typeface="Helvetica"/>
                <a:cs typeface="FreightSansLFPro"/>
                <a:sym typeface="Helvetica"/>
              </a:rPr>
              <a:t>23</a:t>
            </a:r>
            <a:endParaRPr lang="en-US" sz="5999" dirty="0"/>
          </a:p>
        </p:txBody>
      </p:sp>
      <p:grpSp>
        <p:nvGrpSpPr>
          <p:cNvPr id="3" name="Group 2"/>
          <p:cNvGrpSpPr/>
          <p:nvPr/>
        </p:nvGrpSpPr>
        <p:grpSpPr>
          <a:xfrm>
            <a:off x="20811047" y="8008078"/>
            <a:ext cx="2544418" cy="1197717"/>
            <a:chOff x="1473632" y="8035048"/>
            <a:chExt cx="6526513" cy="1805269"/>
          </a:xfrm>
        </p:grpSpPr>
        <p:grpSp>
          <p:nvGrpSpPr>
            <p:cNvPr id="53" name="Group 52"/>
            <p:cNvGrpSpPr/>
            <p:nvPr/>
          </p:nvGrpSpPr>
          <p:grpSpPr>
            <a:xfrm>
              <a:off x="3661686" y="8037424"/>
              <a:ext cx="2178186" cy="1802893"/>
              <a:chOff x="3714980" y="8036248"/>
              <a:chExt cx="2178469" cy="1803128"/>
            </a:xfrm>
          </p:grpSpPr>
          <p:pic>
            <p:nvPicPr>
              <p:cNvPr id="56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714980" y="8036248"/>
                <a:ext cx="2138439" cy="18031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53753" y="8338450"/>
                <a:ext cx="2139696" cy="1207008"/>
              </a:xfrm>
              <a:prstGeom prst="rect">
                <a:avLst/>
              </a:prstGeom>
            </p:spPr>
          </p:pic>
        </p:grpSp>
        <p:grpSp>
          <p:nvGrpSpPr>
            <p:cNvPr id="58" name="Group 57"/>
            <p:cNvGrpSpPr/>
            <p:nvPr/>
          </p:nvGrpSpPr>
          <p:grpSpPr>
            <a:xfrm>
              <a:off x="1473632" y="8037424"/>
              <a:ext cx="2269423" cy="1802893"/>
              <a:chOff x="875819" y="8036248"/>
              <a:chExt cx="2269717" cy="1803128"/>
            </a:xfrm>
          </p:grpSpPr>
          <p:pic>
            <p:nvPicPr>
              <p:cNvPr id="59" name="Picture 58"/>
              <p:cNvPicPr>
                <a:picLocks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5840" y="8339328"/>
                <a:ext cx="2139696" cy="1207008"/>
              </a:xfrm>
              <a:prstGeom prst="rect">
                <a:avLst/>
              </a:prstGeom>
            </p:spPr>
          </p:pic>
          <p:pic>
            <p:nvPicPr>
              <p:cNvPr id="60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875819" y="8036248"/>
                <a:ext cx="2269534" cy="18031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1" name="Group 60"/>
            <p:cNvGrpSpPr/>
            <p:nvPr/>
          </p:nvGrpSpPr>
          <p:grpSpPr>
            <a:xfrm>
              <a:off x="5733598" y="8035048"/>
              <a:ext cx="2266547" cy="1802893"/>
              <a:chOff x="7429500" y="4685517"/>
              <a:chExt cx="1511228" cy="1202085"/>
            </a:xfrm>
          </p:grpSpPr>
          <p:pic>
            <p:nvPicPr>
              <p:cNvPr id="62" name="pasted-image.pd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7430361" y="4685517"/>
                <a:ext cx="1510367" cy="120208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429500" y="4876800"/>
                <a:ext cx="1383792" cy="80467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7369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par>
              <p:cTn id="2"/>
            </p:par>
            <p:par>
              <p:cTn id="3"/>
            </p:par>
            <p:par>
              <p:cTn id="4"/>
            </p:par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377"/>
          <p:cNvSpPr/>
          <p:nvPr/>
        </p:nvSpPr>
        <p:spPr>
          <a:xfrm>
            <a:off x="10467660" y="5727766"/>
            <a:ext cx="3711287" cy="3673270"/>
          </a:xfrm>
          <a:prstGeom prst="roundRect">
            <a:avLst>
              <a:gd name="adj" fmla="val 5439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lang="en-US" sz="4085" dirty="0">
                <a:solidFill>
                  <a:schemeClr val="bg1">
                    <a:lumMod val="50000"/>
                  </a:schemeClr>
                </a:solidFill>
              </a:rPr>
              <a:t>Preprocessor</a:t>
            </a: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1" name="Shape 391"/>
          <p:cNvSpPr/>
          <p:nvPr/>
        </p:nvSpPr>
        <p:spPr>
          <a:xfrm>
            <a:off x="4142891" y="6248445"/>
            <a:ext cx="1153022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785602" y="5524590"/>
            <a:ext cx="3179240" cy="2313500"/>
          </a:xfrm>
          <a:prstGeom prst="roundRect">
            <a:avLst>
              <a:gd name="adj" fmla="val 5439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</p:txBody>
      </p:sp>
      <p:sp>
        <p:nvSpPr>
          <p:cNvPr id="394" name="Shape 394"/>
          <p:cNvSpPr/>
          <p:nvPr/>
        </p:nvSpPr>
        <p:spPr>
          <a:xfrm>
            <a:off x="5473961" y="5524590"/>
            <a:ext cx="3179241" cy="2313500"/>
          </a:xfrm>
          <a:prstGeom prst="roundRect">
            <a:avLst>
              <a:gd name="adj" fmla="val 5439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Web Server</a:t>
            </a:r>
          </a:p>
        </p:txBody>
      </p:sp>
      <p:sp>
        <p:nvSpPr>
          <p:cNvPr id="399" name="Shape 399"/>
          <p:cNvSpPr/>
          <p:nvPr/>
        </p:nvSpPr>
        <p:spPr>
          <a:xfrm>
            <a:off x="19089480" y="6248445"/>
            <a:ext cx="1153022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20419162" y="5536186"/>
            <a:ext cx="3179240" cy="5442815"/>
          </a:xfrm>
          <a:prstGeom prst="roundRect">
            <a:avLst>
              <a:gd name="adj" fmla="val 5434"/>
            </a:avLst>
          </a:prstGeom>
          <a:solidFill>
            <a:srgbClr val="ADB2BB"/>
          </a:solidFill>
          <a:ln w="63500">
            <a:solidFill>
              <a:schemeClr val="accent2"/>
            </a:solidFill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4085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1" name="Shape 421"/>
          <p:cNvSpPr/>
          <p:nvPr/>
        </p:nvSpPr>
        <p:spPr>
          <a:xfrm>
            <a:off x="21053986" y="5900925"/>
            <a:ext cx="1909594" cy="1586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425" tIns="38425" rIns="38425" bIns="38425" anchor="ctr">
            <a:spAutoFit/>
          </a:bodyPr>
          <a:lstStyle/>
          <a:p>
            <a:pPr algn="ctr">
              <a:lnSpc>
                <a:spcPct val="120000"/>
              </a:lnSpc>
              <a:defRPr sz="5400" b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defRPr>
            </a:pPr>
            <a:r>
              <a:rPr sz="4085" dirty="0"/>
              <a:t>Final</a:t>
            </a:r>
            <a:br>
              <a:rPr sz="4085" dirty="0"/>
            </a:br>
            <a:r>
              <a:rPr sz="4085" dirty="0"/>
              <a:t>Storage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sources of parallelism</a:t>
            </a:r>
            <a:endParaRPr lang="en-US" dirty="0"/>
          </a:p>
        </p:txBody>
      </p:sp>
      <p:sp>
        <p:nvSpPr>
          <p:cNvPr id="33" name="Shape 226"/>
          <p:cNvSpPr/>
          <p:nvPr/>
        </p:nvSpPr>
        <p:spPr>
          <a:xfrm rot="5400000">
            <a:off x="11868967" y="9864948"/>
            <a:ext cx="827204" cy="942389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34" name="Shape 224"/>
          <p:cNvSpPr/>
          <p:nvPr/>
        </p:nvSpPr>
        <p:spPr>
          <a:xfrm>
            <a:off x="10475612" y="10863978"/>
            <a:ext cx="3362211" cy="2446645"/>
          </a:xfrm>
          <a:prstGeom prst="roundRect">
            <a:avLst>
              <a:gd name="adj" fmla="val 5439"/>
            </a:avLst>
          </a:prstGeom>
          <a:solidFill>
            <a:srgbClr val="ADB2BB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Original</a:t>
            </a:r>
          </a:p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Storage</a:t>
            </a:r>
          </a:p>
        </p:txBody>
      </p:sp>
      <p:sp>
        <p:nvSpPr>
          <p:cNvPr id="37" name="Shape 365"/>
          <p:cNvSpPr/>
          <p:nvPr/>
        </p:nvSpPr>
        <p:spPr>
          <a:xfrm>
            <a:off x="14401117" y="6451618"/>
            <a:ext cx="1153022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39" name="Shape 368"/>
          <p:cNvSpPr/>
          <p:nvPr/>
        </p:nvSpPr>
        <p:spPr>
          <a:xfrm>
            <a:off x="12829354" y="3085839"/>
            <a:ext cx="4059352" cy="121118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>
                <a:solidFill>
                  <a:schemeClr val="bg1">
                    <a:lumMod val="50000"/>
                  </a:schemeClr>
                </a:solidFill>
              </a:rPr>
              <a:t>Scheduler</a:t>
            </a:r>
          </a:p>
        </p:txBody>
      </p:sp>
      <p:sp>
        <p:nvSpPr>
          <p:cNvPr id="40" name="Shape 369"/>
          <p:cNvSpPr/>
          <p:nvPr/>
        </p:nvSpPr>
        <p:spPr>
          <a:xfrm rot="18615776">
            <a:off x="12889232" y="4558691"/>
            <a:ext cx="1156475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grpSp>
        <p:nvGrpSpPr>
          <p:cNvPr id="41" name="Group 372"/>
          <p:cNvGrpSpPr/>
          <p:nvPr/>
        </p:nvGrpSpPr>
        <p:grpSpPr>
          <a:xfrm rot="2341110">
            <a:off x="15439161" y="4642248"/>
            <a:ext cx="1729532" cy="891105"/>
            <a:chOff x="0" y="0"/>
            <a:chExt cx="2286520" cy="1178081"/>
          </a:xfrm>
        </p:grpSpPr>
        <p:sp>
          <p:nvSpPr>
            <p:cNvPr id="45" name="Shape 370"/>
            <p:cNvSpPr/>
            <p:nvPr/>
          </p:nvSpPr>
          <p:spPr>
            <a:xfrm>
              <a:off x="762173" y="0"/>
              <a:ext cx="1524348" cy="1178082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  <p:sp>
          <p:nvSpPr>
            <p:cNvPr id="46" name="Shape 371"/>
            <p:cNvSpPr/>
            <p:nvPr/>
          </p:nvSpPr>
          <p:spPr>
            <a:xfrm rot="10800000">
              <a:off x="0" y="-1"/>
              <a:ext cx="1524348" cy="1178083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</p:grpSp>
      <p:sp>
        <p:nvSpPr>
          <p:cNvPr id="44" name="Shape 366"/>
          <p:cNvSpPr/>
          <p:nvPr/>
        </p:nvSpPr>
        <p:spPr>
          <a:xfrm>
            <a:off x="15587986" y="10979002"/>
            <a:ext cx="2907877" cy="2418102"/>
          </a:xfrm>
          <a:prstGeom prst="roundRect">
            <a:avLst>
              <a:gd name="adj" fmla="val 5439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Worker</a:t>
            </a: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Shape 366"/>
          <p:cNvSpPr/>
          <p:nvPr/>
        </p:nvSpPr>
        <p:spPr>
          <a:xfrm>
            <a:off x="15587986" y="5764940"/>
            <a:ext cx="2907877" cy="2418102"/>
          </a:xfrm>
          <a:prstGeom prst="roundRect">
            <a:avLst>
              <a:gd name="adj" fmla="val 5439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Worker</a:t>
            </a: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Shape 366"/>
          <p:cNvSpPr/>
          <p:nvPr/>
        </p:nvSpPr>
        <p:spPr>
          <a:xfrm>
            <a:off x="15587986" y="8371971"/>
            <a:ext cx="2907877" cy="2418102"/>
          </a:xfrm>
          <a:prstGeom prst="roundRect">
            <a:avLst>
              <a:gd name="adj" fmla="val 5439"/>
            </a:avLst>
          </a:prstGeom>
          <a:solidFill>
            <a:srgbClr val="FFC00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Worker</a:t>
            </a: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Shape 395"/>
          <p:cNvSpPr/>
          <p:nvPr/>
        </p:nvSpPr>
        <p:spPr>
          <a:xfrm>
            <a:off x="9093866" y="6248445"/>
            <a:ext cx="1153022" cy="891105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32" name="Shape 167"/>
          <p:cNvSpPr/>
          <p:nvPr/>
        </p:nvSpPr>
        <p:spPr>
          <a:xfrm>
            <a:off x="10280737" y="5616834"/>
            <a:ext cx="4086532" cy="7910882"/>
          </a:xfrm>
          <a:prstGeom prst="roundRect">
            <a:avLst>
              <a:gd name="adj" fmla="val 882"/>
            </a:avLst>
          </a:prstGeom>
          <a:noFill/>
          <a:ln w="104775" cap="flat">
            <a:solidFill>
              <a:srgbClr val="C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23145" marR="23145" defTabSz="342883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endParaRPr sz="5999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6" name="Shape 167"/>
          <p:cNvSpPr/>
          <p:nvPr/>
        </p:nvSpPr>
        <p:spPr>
          <a:xfrm>
            <a:off x="386550" y="5206259"/>
            <a:ext cx="23578825" cy="2976782"/>
          </a:xfrm>
          <a:prstGeom prst="roundRect">
            <a:avLst>
              <a:gd name="adj" fmla="val 882"/>
            </a:avLst>
          </a:prstGeom>
          <a:noFill/>
          <a:ln w="104775" cap="flat">
            <a:solidFill>
              <a:srgbClr val="C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23145" marR="23145" defTabSz="342883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endParaRPr sz="5999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38" name="Shape 167"/>
          <p:cNvSpPr/>
          <p:nvPr/>
        </p:nvSpPr>
        <p:spPr>
          <a:xfrm>
            <a:off x="15438619" y="5616836"/>
            <a:ext cx="3365450" cy="7910881"/>
          </a:xfrm>
          <a:prstGeom prst="roundRect">
            <a:avLst>
              <a:gd name="adj" fmla="val 882"/>
            </a:avLst>
          </a:prstGeom>
          <a:noFill/>
          <a:ln w="104775" cap="flat">
            <a:solidFill>
              <a:srgbClr val="C000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23145" marR="23145" defTabSz="342883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endParaRPr sz="5999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07350" y="8861710"/>
            <a:ext cx="21333222" cy="3630873"/>
          </a:xfrm>
        </p:spPr>
        <p:txBody>
          <a:bodyPr/>
          <a:lstStyle/>
          <a:p>
            <a:r>
              <a:rPr lang="en-US" sz="5399" b="1" dirty="0"/>
              <a:t>Overlap fault tolerance </a:t>
            </a:r>
          </a:p>
          <a:p>
            <a:r>
              <a:rPr lang="en-US" sz="5399" b="1" dirty="0"/>
              <a:t>and processing</a:t>
            </a:r>
          </a:p>
          <a:p>
            <a:r>
              <a:rPr lang="en-US" sz="5399" b="1" dirty="0"/>
              <a:t>Overlap upload and processing</a:t>
            </a:r>
          </a:p>
          <a:p>
            <a:r>
              <a:rPr lang="en-US" sz="5399" b="1" dirty="0"/>
              <a:t>Parallel processing</a:t>
            </a:r>
          </a:p>
          <a:p>
            <a:endParaRPr lang="en-US" sz="5399" dirty="0"/>
          </a:p>
        </p:txBody>
      </p:sp>
      <p:sp>
        <p:nvSpPr>
          <p:cNvPr id="49" name="Rectangle 48"/>
          <p:cNvSpPr/>
          <p:nvPr/>
        </p:nvSpPr>
        <p:spPr>
          <a:xfrm>
            <a:off x="22858612" y="12632407"/>
            <a:ext cx="1460165" cy="110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999" b="1" dirty="0">
                <a:latin typeface="FreightSansLFPro"/>
                <a:ea typeface="Helvetica"/>
                <a:cs typeface="FreightSansLFPro"/>
                <a:sym typeface="Helvetica"/>
              </a:rPr>
              <a:t>24</a:t>
            </a:r>
            <a:endParaRPr lang="en-US" sz="5999" dirty="0"/>
          </a:p>
        </p:txBody>
      </p:sp>
    </p:spTree>
    <p:extLst>
      <p:ext uri="{BB962C8B-B14F-4D97-AF65-F5344CB8AC3E}">
        <p14:creationId xmlns:p14="http://schemas.microsoft.com/office/powerpoint/2010/main" val="204469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26"/>
            </p:par>
            <p:par>
              <p:cTn id="27"/>
            </p:par>
            <p:par>
              <p:cTn id="28"/>
            </p:par>
          </p:childTnLst>
        </p:cTn>
      </p:par>
    </p:tnLst>
    <p:bldLst>
      <p:bldP spid="32" grpId="0" animBg="1"/>
      <p:bldP spid="36" grpId="0" animBg="1"/>
      <p:bldP spid="3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Chart 108"/>
          <p:cNvGraphicFramePr/>
          <p:nvPr>
            <p:extLst>
              <p:ext uri="{D42A27DB-BD31-4B8C-83A1-F6EECF244321}">
                <p14:modId xmlns:p14="http://schemas.microsoft.com/office/powerpoint/2010/main" val="2138495472"/>
              </p:ext>
            </p:extLst>
          </p:nvPr>
        </p:nvGraphicFramePr>
        <p:xfrm>
          <a:off x="2703960" y="4650629"/>
          <a:ext cx="19688749" cy="7053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3767809" y="10748505"/>
            <a:ext cx="18281974" cy="0"/>
          </a:xfrm>
          <a:prstGeom prst="straightConnector1">
            <a:avLst/>
          </a:prstGeom>
          <a:noFill/>
          <a:ln w="127000" cap="flat">
            <a:solidFill>
              <a:srgbClr val="FFC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Shape 107"/>
          <p:cNvSpPr/>
          <p:nvPr/>
        </p:nvSpPr>
        <p:spPr>
          <a:xfrm>
            <a:off x="10375091" y="11931926"/>
            <a:ext cx="5262699" cy="743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558800">
              <a:spcBef>
                <a:spcPts val="800"/>
              </a:spcBef>
              <a:defRPr sz="4700" spc="-47">
                <a:solidFill>
                  <a:srgbClr val="F7A226"/>
                </a:solidFill>
                <a:uFill>
                  <a:solidFill>
                    <a:srgbClr val="62D966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lang="en-US" sz="4700" spc="-47" dirty="0" smtClean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62D966"/>
                  </a:solidFill>
                </a:uFill>
              </a:rPr>
              <a:t>Video size buckets</a:t>
            </a:r>
            <a:endParaRPr sz="4700" spc="-47" dirty="0">
              <a:solidFill>
                <a:schemeClr val="bg1">
                  <a:lumMod val="50000"/>
                </a:schemeClr>
              </a:solidFill>
              <a:uFill>
                <a:solidFill>
                  <a:srgbClr val="62D966"/>
                </a:solidFill>
              </a:u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818609" y="5304725"/>
            <a:ext cx="0" cy="5486400"/>
          </a:xfrm>
          <a:prstGeom prst="straightConnector1">
            <a:avLst/>
          </a:prstGeom>
          <a:noFill/>
          <a:ln w="127000" cap="flat">
            <a:solidFill>
              <a:srgbClr val="FFC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Shape 107"/>
          <p:cNvSpPr/>
          <p:nvPr/>
        </p:nvSpPr>
        <p:spPr>
          <a:xfrm rot="16200000">
            <a:off x="-260063" y="7426611"/>
            <a:ext cx="5262699" cy="743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558800">
              <a:spcBef>
                <a:spcPts val="800"/>
              </a:spcBef>
              <a:defRPr sz="4700" spc="-47">
                <a:solidFill>
                  <a:srgbClr val="F7A226"/>
                </a:solidFill>
                <a:uFill>
                  <a:solidFill>
                    <a:srgbClr val="62D966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lang="en-US" sz="4700" spc="-47" dirty="0" smtClean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62D966"/>
                  </a:solidFill>
                </a:uFill>
              </a:rPr>
              <a:t>Relative speedup</a:t>
            </a:r>
            <a:endParaRPr sz="4700" spc="-47" dirty="0">
              <a:solidFill>
                <a:schemeClr val="bg1">
                  <a:lumMod val="50000"/>
                </a:schemeClr>
              </a:solidFill>
              <a:uFill>
                <a:solidFill>
                  <a:srgbClr val="62D966"/>
                </a:solidFill>
              </a:u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2.3x ~ 9.3x speedup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4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Chart 108"/>
          <p:cNvGraphicFramePr/>
          <p:nvPr>
            <p:extLst>
              <p:ext uri="{D42A27DB-BD31-4B8C-83A1-F6EECF244321}">
                <p14:modId xmlns:p14="http://schemas.microsoft.com/office/powerpoint/2010/main" val="704918946"/>
              </p:ext>
            </p:extLst>
          </p:nvPr>
        </p:nvGraphicFramePr>
        <p:xfrm>
          <a:off x="2703960" y="4650629"/>
          <a:ext cx="19688749" cy="7053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3767809" y="10748505"/>
            <a:ext cx="18281974" cy="0"/>
          </a:xfrm>
          <a:prstGeom prst="straightConnector1">
            <a:avLst/>
          </a:prstGeom>
          <a:noFill/>
          <a:ln w="127000" cap="flat">
            <a:solidFill>
              <a:srgbClr val="FFC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Shape 107"/>
          <p:cNvSpPr/>
          <p:nvPr/>
        </p:nvSpPr>
        <p:spPr>
          <a:xfrm>
            <a:off x="10375091" y="11931926"/>
            <a:ext cx="5262699" cy="743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558800">
              <a:spcBef>
                <a:spcPts val="800"/>
              </a:spcBef>
              <a:defRPr sz="4700" spc="-47">
                <a:solidFill>
                  <a:srgbClr val="F7A226"/>
                </a:solidFill>
                <a:uFill>
                  <a:solidFill>
                    <a:srgbClr val="62D966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lang="en-US" sz="4700" spc="-47" dirty="0" smtClean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62D966"/>
                  </a:solidFill>
                </a:uFill>
              </a:rPr>
              <a:t>Video size buckets</a:t>
            </a:r>
            <a:endParaRPr sz="4700" spc="-47" dirty="0">
              <a:solidFill>
                <a:schemeClr val="bg1">
                  <a:lumMod val="50000"/>
                </a:schemeClr>
              </a:solidFill>
              <a:uFill>
                <a:solidFill>
                  <a:srgbClr val="62D966"/>
                </a:solidFill>
              </a:u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818609" y="5304725"/>
            <a:ext cx="0" cy="5486400"/>
          </a:xfrm>
          <a:prstGeom prst="straightConnector1">
            <a:avLst/>
          </a:prstGeom>
          <a:noFill/>
          <a:ln w="127000" cap="flat">
            <a:solidFill>
              <a:srgbClr val="FFC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Shape 107"/>
          <p:cNvSpPr/>
          <p:nvPr/>
        </p:nvSpPr>
        <p:spPr>
          <a:xfrm rot="16200000">
            <a:off x="-260063" y="7426611"/>
            <a:ext cx="5262699" cy="743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558800">
              <a:spcBef>
                <a:spcPts val="800"/>
              </a:spcBef>
              <a:defRPr sz="4700" spc="-47">
                <a:solidFill>
                  <a:srgbClr val="F7A226"/>
                </a:solidFill>
                <a:uFill>
                  <a:solidFill>
                    <a:srgbClr val="62D966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lang="en-US" sz="4700" spc="-47" dirty="0" smtClean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62D966"/>
                  </a:solidFill>
                </a:uFill>
              </a:rPr>
              <a:t>Relative speedup</a:t>
            </a:r>
            <a:endParaRPr sz="4700" spc="-47" dirty="0">
              <a:solidFill>
                <a:schemeClr val="bg1">
                  <a:lumMod val="50000"/>
                </a:schemeClr>
              </a:solidFill>
              <a:uFill>
                <a:solidFill>
                  <a:srgbClr val="62D966"/>
                </a:solidFill>
              </a:u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2.3x ~ 9.3x speedup</a:t>
            </a:r>
            <a:endParaRPr lang="en-US" dirty="0"/>
          </a:p>
        </p:txBody>
      </p:sp>
      <p:sp>
        <p:nvSpPr>
          <p:cNvPr id="8" name="Shape 167"/>
          <p:cNvSpPr/>
          <p:nvPr/>
        </p:nvSpPr>
        <p:spPr>
          <a:xfrm>
            <a:off x="4179438" y="9522862"/>
            <a:ext cx="2780161" cy="1183024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 w="889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23145" marR="23145" lvl="0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638800" y="7239000"/>
            <a:ext cx="0" cy="1397000"/>
          </a:xfrm>
          <a:prstGeom prst="straightConnector1">
            <a:avLst/>
          </a:prstGeom>
          <a:noFill/>
          <a:ln w="88900" cap="flat">
            <a:solidFill>
              <a:schemeClr val="accent6">
                <a:lumMod val="50000"/>
              </a:schemeClr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Shape 167"/>
          <p:cNvSpPr/>
          <p:nvPr/>
        </p:nvSpPr>
        <p:spPr>
          <a:xfrm>
            <a:off x="4347855" y="4980749"/>
            <a:ext cx="8932716" cy="1834793"/>
          </a:xfrm>
          <a:prstGeom prst="roundRect">
            <a:avLst>
              <a:gd name="adj" fmla="val 20465"/>
            </a:avLst>
          </a:prstGeom>
          <a:solidFill>
            <a:srgbClr val="FFFFFF">
              <a:alpha val="90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23145" marR="23145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</a:rPr>
              <a:t>Overlap upload &amp; processing</a:t>
            </a:r>
            <a:endParaRPr lang="en-US" sz="5400" dirty="0">
              <a:solidFill>
                <a:schemeClr val="bg1">
                  <a:lumMod val="5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>
                <a:solidFill/>
              </a:uFill>
              <a:latin typeface="Gill Sans"/>
              <a:ea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66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Chart 108"/>
          <p:cNvGraphicFramePr/>
          <p:nvPr>
            <p:extLst>
              <p:ext uri="{D42A27DB-BD31-4B8C-83A1-F6EECF244321}">
                <p14:modId xmlns:p14="http://schemas.microsoft.com/office/powerpoint/2010/main" val="2098839554"/>
              </p:ext>
            </p:extLst>
          </p:nvPr>
        </p:nvGraphicFramePr>
        <p:xfrm>
          <a:off x="2703960" y="4650629"/>
          <a:ext cx="19688749" cy="7053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3767809" y="10748505"/>
            <a:ext cx="18281974" cy="0"/>
          </a:xfrm>
          <a:prstGeom prst="straightConnector1">
            <a:avLst/>
          </a:prstGeom>
          <a:noFill/>
          <a:ln w="127000" cap="flat">
            <a:solidFill>
              <a:srgbClr val="FFC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Shape 107"/>
          <p:cNvSpPr/>
          <p:nvPr/>
        </p:nvSpPr>
        <p:spPr>
          <a:xfrm>
            <a:off x="10375091" y="11931926"/>
            <a:ext cx="5262699" cy="743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558800">
              <a:spcBef>
                <a:spcPts val="800"/>
              </a:spcBef>
              <a:defRPr sz="4700" spc="-47">
                <a:solidFill>
                  <a:srgbClr val="F7A226"/>
                </a:solidFill>
                <a:uFill>
                  <a:solidFill>
                    <a:srgbClr val="62D966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lang="en-US" sz="4700" spc="-47" dirty="0" smtClean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62D966"/>
                  </a:solidFill>
                </a:uFill>
              </a:rPr>
              <a:t>Video size buckets</a:t>
            </a:r>
            <a:endParaRPr sz="4700" spc="-47" dirty="0">
              <a:solidFill>
                <a:schemeClr val="bg1">
                  <a:lumMod val="50000"/>
                </a:schemeClr>
              </a:solidFill>
              <a:uFill>
                <a:solidFill>
                  <a:srgbClr val="62D966"/>
                </a:solidFill>
              </a:u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818609" y="5304725"/>
            <a:ext cx="0" cy="5486400"/>
          </a:xfrm>
          <a:prstGeom prst="straightConnector1">
            <a:avLst/>
          </a:prstGeom>
          <a:noFill/>
          <a:ln w="127000" cap="flat">
            <a:solidFill>
              <a:srgbClr val="FFC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Shape 107"/>
          <p:cNvSpPr/>
          <p:nvPr/>
        </p:nvSpPr>
        <p:spPr>
          <a:xfrm rot="16200000">
            <a:off x="-260063" y="7426611"/>
            <a:ext cx="5262699" cy="743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558800">
              <a:spcBef>
                <a:spcPts val="800"/>
              </a:spcBef>
              <a:defRPr sz="4700" spc="-47">
                <a:solidFill>
                  <a:srgbClr val="F7A226"/>
                </a:solidFill>
                <a:uFill>
                  <a:solidFill>
                    <a:srgbClr val="62D966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lang="en-US" sz="4700" spc="-47" dirty="0" smtClean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62D966"/>
                  </a:solidFill>
                </a:uFill>
              </a:rPr>
              <a:t>Relative speedup</a:t>
            </a:r>
            <a:endParaRPr sz="4700" spc="-47" dirty="0">
              <a:solidFill>
                <a:schemeClr val="bg1">
                  <a:lumMod val="50000"/>
                </a:schemeClr>
              </a:solidFill>
              <a:uFill>
                <a:solidFill>
                  <a:srgbClr val="62D966"/>
                </a:solidFill>
              </a:u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2.3x ~ 9.3x speedup</a:t>
            </a:r>
            <a:endParaRPr lang="en-US" dirty="0"/>
          </a:p>
        </p:txBody>
      </p:sp>
      <p:sp>
        <p:nvSpPr>
          <p:cNvPr id="8" name="Shape 167"/>
          <p:cNvSpPr/>
          <p:nvPr/>
        </p:nvSpPr>
        <p:spPr>
          <a:xfrm>
            <a:off x="18708238" y="5842000"/>
            <a:ext cx="2780161" cy="4838485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 w="889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23145" marR="23145" lvl="0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0116800" y="3436293"/>
            <a:ext cx="0" cy="1397000"/>
          </a:xfrm>
          <a:prstGeom prst="straightConnector1">
            <a:avLst/>
          </a:prstGeom>
          <a:noFill/>
          <a:ln w="88900" cap="flat">
            <a:solidFill>
              <a:schemeClr val="accent6">
                <a:lumMod val="50000"/>
              </a:schemeClr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Shape 167"/>
          <p:cNvSpPr/>
          <p:nvPr/>
        </p:nvSpPr>
        <p:spPr>
          <a:xfrm>
            <a:off x="12845143" y="2890687"/>
            <a:ext cx="6826554" cy="1834793"/>
          </a:xfrm>
          <a:prstGeom prst="roundRect">
            <a:avLst>
              <a:gd name="adj" fmla="val 20465"/>
            </a:avLst>
          </a:prstGeom>
          <a:solidFill>
            <a:srgbClr val="FFFFFF">
              <a:alpha val="90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23145" marR="23145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</a:rPr>
              <a:t>Parallel Processing</a:t>
            </a:r>
            <a:endParaRPr lang="en-US" sz="5400" dirty="0">
              <a:solidFill>
                <a:schemeClr val="bg1">
                  <a:lumMod val="5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>
                <a:solidFill/>
              </a:uFill>
              <a:latin typeface="Gill Sans"/>
              <a:ea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for video processing @ FB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783771" y="2879724"/>
            <a:ext cx="22598743" cy="3017520"/>
          </a:xfrm>
          <a:prstGeom prst="roundRect">
            <a:avLst>
              <a:gd name="adj" fmla="val 6722"/>
            </a:avLst>
          </a:prstGeom>
          <a:solidFill>
            <a:srgbClr val="FFFFFF">
              <a:alpha val="87000"/>
            </a:srgb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10482942" y="3088520"/>
            <a:ext cx="3200400" cy="128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093" marR="27093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  <a:lvl2pPr marL="593363" marR="27093" indent="-312270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2pPr>
            <a:lvl3pPr marL="9144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3pPr>
            <a:lvl4pPr marL="11938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4pPr>
            <a:lvl5pPr marL="14732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5pPr>
            <a:lvl6pPr marL="17526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6pPr>
            <a:lvl7pPr marL="20320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7pPr>
            <a:lvl8pPr marL="23114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8pPr>
            <a:lvl9pPr marL="25908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/>
            <a:r>
              <a:rPr lang="en-US" sz="6000" b="1" dirty="0" smtClean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Speedy</a:t>
            </a:r>
            <a:endParaRPr lang="en-US" sz="6000" b="1" dirty="0">
              <a:solidFill>
                <a:schemeClr val="bg1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6198052" y="4416580"/>
            <a:ext cx="11770181" cy="895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093" marR="27093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  <a:lvl2pPr marL="593363" marR="27093" indent="-312270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2pPr>
            <a:lvl3pPr marL="9144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3pPr>
            <a:lvl4pPr marL="11938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4pPr>
            <a:lvl5pPr marL="14732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5pPr>
            <a:lvl6pPr marL="17526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6pPr>
            <a:lvl7pPr marL="20320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7pPr>
            <a:lvl8pPr marL="23114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8pPr>
            <a:lvl9pPr marL="25908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l"/>
            <a:r>
              <a:rPr lang="en-US" sz="60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Users can share videos quickly</a:t>
            </a:r>
            <a:endParaRPr lang="en-US" sz="60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83771" y="6232525"/>
            <a:ext cx="22598743" cy="3017520"/>
            <a:chOff x="783771" y="6232525"/>
            <a:chExt cx="22598743" cy="3017520"/>
          </a:xfrm>
        </p:grpSpPr>
        <p:sp>
          <p:nvSpPr>
            <p:cNvPr id="13" name="Rounded Rectangle 12"/>
            <p:cNvSpPr/>
            <p:nvPr/>
          </p:nvSpPr>
          <p:spPr>
            <a:xfrm>
              <a:off x="783771" y="6232525"/>
              <a:ext cx="22598743" cy="3017520"/>
            </a:xfrm>
            <a:prstGeom prst="roundRect">
              <a:avLst>
                <a:gd name="adj" fmla="val 6722"/>
              </a:avLst>
            </a:prstGeom>
            <a:solidFill>
              <a:srgbClr val="FFFFFF">
                <a:alpha val="87000"/>
              </a:srgbClr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7" name="Text Placeholder 1"/>
            <p:cNvSpPr txBox="1">
              <a:spLocks/>
            </p:cNvSpPr>
            <p:nvPr/>
          </p:nvSpPr>
          <p:spPr>
            <a:xfrm>
              <a:off x="10482942" y="6416634"/>
              <a:ext cx="3200400" cy="128701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27093" marR="27093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1pPr>
              <a:lvl2pPr marL="593363" marR="27093" indent="-312270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2pPr>
              <a:lvl3pPr marL="9144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3pPr>
              <a:lvl4pPr marL="11938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4pPr>
              <a:lvl5pPr marL="14732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5pPr>
              <a:lvl6pPr marL="17526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6pPr>
              <a:lvl7pPr marL="20320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7pPr>
              <a:lvl8pPr marL="23114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8pPr>
              <a:lvl9pPr marL="25908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/>
              <a:r>
                <a:rPr lang="en-US" sz="60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Flexible</a:t>
              </a:r>
            </a:p>
          </p:txBody>
        </p:sp>
        <p:sp>
          <p:nvSpPr>
            <p:cNvPr id="14" name="Text Placeholder 1"/>
            <p:cNvSpPr txBox="1">
              <a:spLocks/>
            </p:cNvSpPr>
            <p:nvPr/>
          </p:nvSpPr>
          <p:spPr>
            <a:xfrm>
              <a:off x="1480455" y="7704063"/>
              <a:ext cx="21858514" cy="14803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27093" marR="27093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1pPr>
              <a:lvl2pPr marL="593363" marR="27093" indent="-312270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2pPr>
              <a:lvl3pPr marL="9144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3pPr>
              <a:lvl4pPr marL="11938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4pPr>
              <a:lvl5pPr marL="14732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5pPr>
              <a:lvl6pPr marL="17526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6pPr>
              <a:lvl7pPr marL="20320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7pPr>
              <a:lvl8pPr marL="23114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8pPr>
              <a:lvl9pPr marL="25908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l"/>
              <a:r>
                <a:rPr lang="en-US" sz="60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Thousands </a:t>
              </a:r>
              <a:r>
                <a:rPr lang="en-US" sz="60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of engineers can write pipelines for </a:t>
              </a:r>
              <a:r>
                <a:rPr lang="en-US" sz="60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tens o</a:t>
              </a:r>
              <a:r>
                <a:rPr lang="en-US" sz="60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f apps</a:t>
              </a:r>
              <a:endParaRPr lang="en-US" sz="60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83771" y="9585323"/>
            <a:ext cx="22598743" cy="3017520"/>
            <a:chOff x="783771" y="9585323"/>
            <a:chExt cx="22598743" cy="3017520"/>
          </a:xfrm>
        </p:grpSpPr>
        <p:sp>
          <p:nvSpPr>
            <p:cNvPr id="15" name="Rounded Rectangle 14"/>
            <p:cNvSpPr/>
            <p:nvPr/>
          </p:nvSpPr>
          <p:spPr>
            <a:xfrm>
              <a:off x="783771" y="9585323"/>
              <a:ext cx="22598743" cy="3017520"/>
            </a:xfrm>
            <a:prstGeom prst="roundRect">
              <a:avLst>
                <a:gd name="adj" fmla="val 6722"/>
              </a:avLst>
            </a:prstGeom>
            <a:solidFill>
              <a:srgbClr val="FFFFFF">
                <a:alpha val="87000"/>
              </a:srgbClr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6" name="Text Placeholder 1"/>
            <p:cNvSpPr txBox="1">
              <a:spLocks/>
            </p:cNvSpPr>
            <p:nvPr/>
          </p:nvSpPr>
          <p:spPr>
            <a:xfrm>
              <a:off x="10482942" y="9769432"/>
              <a:ext cx="3200400" cy="128701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27093" marR="27093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1pPr>
              <a:lvl2pPr marL="593363" marR="27093" indent="-312270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2pPr>
              <a:lvl3pPr marL="9144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3pPr>
              <a:lvl4pPr marL="11938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4pPr>
              <a:lvl5pPr marL="14732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5pPr>
              <a:lvl6pPr marL="17526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6pPr>
              <a:lvl7pPr marL="20320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7pPr>
              <a:lvl8pPr marL="23114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8pPr>
              <a:lvl9pPr marL="25908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/>
              <a:r>
                <a:rPr lang="en-US" sz="6000" b="1" dirty="0" smtClean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Robust</a:t>
              </a:r>
              <a:endParaRPr lang="en-US" sz="6000" b="1" dirty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Text Placeholder 1"/>
            <p:cNvSpPr txBox="1">
              <a:spLocks/>
            </p:cNvSpPr>
            <p:nvPr/>
          </p:nvSpPr>
          <p:spPr>
            <a:xfrm>
              <a:off x="2588075" y="11056861"/>
              <a:ext cx="19643274" cy="15459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27093" marR="27093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1pPr>
              <a:lvl2pPr marL="593363" marR="27093" indent="-312270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2pPr>
              <a:lvl3pPr marL="9144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3pPr>
              <a:lvl4pPr marL="11938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4pPr>
              <a:lvl5pPr marL="14732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5pPr>
              <a:lvl6pPr marL="17526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6pPr>
              <a:lvl7pPr marL="20320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7pPr>
              <a:lvl8pPr marL="23114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8pPr>
              <a:lvl9pPr marL="25908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l"/>
              <a:r>
                <a:rPr lang="en-US" sz="60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Handle faults </a:t>
              </a:r>
              <a:r>
                <a:rPr lang="en-US" sz="6000" b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and overload that is inevitable at scale</a:t>
              </a:r>
              <a:endParaRPr lang="en-US" sz="60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20" name="Text Placeholder 1"/>
          <p:cNvSpPr txBox="1">
            <a:spLocks/>
          </p:cNvSpPr>
          <p:nvPr/>
        </p:nvSpPr>
        <p:spPr>
          <a:xfrm>
            <a:off x="8329611" y="4438351"/>
            <a:ext cx="7507062" cy="901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093" marR="27093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  <a:lvl2pPr marL="593363" marR="27093" indent="-312270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2pPr>
            <a:lvl3pPr marL="9144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3pPr>
            <a:lvl4pPr marL="11938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4pPr>
            <a:lvl5pPr marL="14732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5pPr>
            <a:lvl6pPr marL="17526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6pPr>
            <a:lvl7pPr marL="20320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7pPr>
            <a:lvl8pPr marL="23114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8pPr>
            <a:lvl9pPr marL="25908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l"/>
            <a:r>
              <a:rPr lang="en-US" sz="6000" b="1" dirty="0" smtClean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2.3x ~ 9.3x speedup</a:t>
            </a:r>
            <a:endParaRPr lang="en-US" sz="6000" b="1" dirty="0">
              <a:solidFill>
                <a:srgbClr val="00B05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66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4647613" y="4208081"/>
            <a:ext cx="15291511" cy="4282775"/>
            <a:chOff x="4647613" y="4425796"/>
            <a:chExt cx="15291511" cy="4282775"/>
          </a:xfrm>
        </p:grpSpPr>
        <p:sp>
          <p:nvSpPr>
            <p:cNvPr id="10" name="Shape 835"/>
            <p:cNvSpPr/>
            <p:nvPr/>
          </p:nvSpPr>
          <p:spPr>
            <a:xfrm>
              <a:off x="6402646" y="4425796"/>
              <a:ext cx="10840325" cy="4282775"/>
            </a:xfrm>
            <a:prstGeom prst="roundRect">
              <a:avLst>
                <a:gd name="adj" fmla="val 6175"/>
              </a:avLst>
            </a:prstGeom>
            <a:solidFill>
              <a:schemeClr val="tx2"/>
            </a:solidFill>
            <a:ln w="76200" cap="flat">
              <a:solidFill>
                <a:schemeClr val="accent1">
                  <a:hueOff val="3929895"/>
                  <a:satOff val="89743"/>
                  <a:lumOff val="-68918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430" tIns="38430" rIns="38430" bIns="38430" numCol="1" anchor="ctr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sz="4000" dirty="0" smtClean="0">
                  <a:solidFill>
                    <a:schemeClr val="accent1">
                      <a:hueOff val="3929895"/>
                      <a:satOff val="89743"/>
                      <a:lumOff val="-68918"/>
                    </a:schemeClr>
                  </a:solidFill>
                </a:rPr>
                <a:t>Processing</a:t>
              </a:r>
            </a:p>
            <a:p>
              <a:pPr>
                <a:lnSpc>
                  <a:spcPct val="120000"/>
                </a:lnSpc>
              </a:pPr>
              <a:endParaRPr lang="en-US" sz="4800" dirty="0" smtClean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endParaRPr>
            </a:p>
            <a:p>
              <a:pPr>
                <a:lnSpc>
                  <a:spcPct val="120000"/>
                </a:lnSpc>
              </a:pPr>
              <a:endParaRPr lang="en-US" sz="4800" dirty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endParaRPr>
            </a:p>
            <a:p>
              <a:pPr>
                <a:lnSpc>
                  <a:spcPct val="120000"/>
                </a:lnSpc>
              </a:pPr>
              <a:endParaRPr lang="en-US" sz="4800" dirty="0" smtClean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endParaRPr>
            </a:p>
            <a:p>
              <a:pPr>
                <a:lnSpc>
                  <a:spcPct val="120000"/>
                </a:lnSpc>
              </a:pPr>
              <a:endParaRPr sz="4800" dirty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endParaRPr>
            </a:p>
          </p:txBody>
        </p:sp>
        <p:sp>
          <p:nvSpPr>
            <p:cNvPr id="9" name="Shape 849"/>
            <p:cNvSpPr/>
            <p:nvPr/>
          </p:nvSpPr>
          <p:spPr>
            <a:xfrm>
              <a:off x="4647613" y="6463079"/>
              <a:ext cx="149320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876"/>
                    <a:pt x="14400" y="7676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7030A0"/>
              </a:solidFill>
              <a:prstDash val="solid"/>
              <a:round/>
              <a:tailEnd type="triangle" w="med" len="med"/>
            </a:ln>
            <a:effectLst/>
          </p:spPr>
          <p:txBody>
            <a:bodyPr/>
            <a:lstStyle/>
            <a:p>
              <a:endParaRPr sz="6808"/>
            </a:p>
          </p:txBody>
        </p:sp>
        <p:sp>
          <p:nvSpPr>
            <p:cNvPr id="13" name="Shape 849"/>
            <p:cNvSpPr/>
            <p:nvPr/>
          </p:nvSpPr>
          <p:spPr>
            <a:xfrm>
              <a:off x="17514538" y="6463079"/>
              <a:ext cx="2424586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876"/>
                    <a:pt x="14400" y="7676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7030A0"/>
              </a:solidFill>
              <a:prstDash val="solid"/>
              <a:round/>
              <a:tailEnd type="triangle" w="med" len="med"/>
            </a:ln>
            <a:effectLst/>
          </p:spPr>
          <p:txBody>
            <a:bodyPr/>
            <a:lstStyle/>
            <a:p>
              <a:endParaRPr sz="6808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is diverse and demanding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326763" y="4730597"/>
            <a:ext cx="2161327" cy="3142871"/>
            <a:chOff x="4160400" y="4996696"/>
            <a:chExt cx="2161327" cy="3142871"/>
          </a:xfrm>
        </p:grpSpPr>
        <p:sp>
          <p:nvSpPr>
            <p:cNvPr id="7" name="Shape 838"/>
            <p:cNvSpPr/>
            <p:nvPr/>
          </p:nvSpPr>
          <p:spPr>
            <a:xfrm>
              <a:off x="4160400" y="4996696"/>
              <a:ext cx="2161327" cy="3142871"/>
            </a:xfrm>
            <a:prstGeom prst="roundRect">
              <a:avLst>
                <a:gd name="adj" fmla="val 10836"/>
              </a:avLst>
            </a:prstGeom>
            <a:solidFill>
              <a:schemeClr val="tx2"/>
            </a:solidFill>
            <a:ln w="76200" cap="flat">
              <a:solidFill>
                <a:schemeClr val="accent1">
                  <a:hueOff val="3929895"/>
                  <a:satOff val="89743"/>
                  <a:lumOff val="-68918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430" tIns="38430" rIns="38430" bIns="38430" numCol="1" anchor="ctr">
              <a:noAutofit/>
            </a:bodyPr>
            <a:lstStyle/>
            <a:p>
              <a:pPr algn="ctr">
                <a:lnSpc>
                  <a:spcPct val="120000"/>
                </a:lnSpc>
                <a:defRPr sz="4100">
                  <a:solidFill>
                    <a:schemeClr val="accent1">
                      <a:hueOff val="3929895"/>
                      <a:satOff val="89743"/>
                      <a:lumOff val="-68918"/>
                    </a:schemeClr>
                  </a:solidFill>
                </a:defRPr>
              </a:pPr>
              <a:endParaRPr sz="3102" dirty="0"/>
            </a:p>
            <a:p>
              <a:pPr algn="ctr">
                <a:lnSpc>
                  <a:spcPct val="120000"/>
                </a:lnSpc>
                <a:defRPr sz="4100">
                  <a:solidFill>
                    <a:schemeClr val="accent1">
                      <a:hueOff val="3929895"/>
                      <a:satOff val="89743"/>
                      <a:lumOff val="-68918"/>
                    </a:schemeClr>
                  </a:solidFill>
                </a:defRPr>
              </a:pPr>
              <a:endParaRPr sz="3102" dirty="0"/>
            </a:p>
            <a:p>
              <a:pPr algn="ctr">
                <a:lnSpc>
                  <a:spcPct val="120000"/>
                </a:lnSpc>
                <a:defRPr sz="4100">
                  <a:solidFill>
                    <a:schemeClr val="accent1">
                      <a:hueOff val="3929895"/>
                      <a:satOff val="89743"/>
                      <a:lumOff val="-68918"/>
                    </a:schemeClr>
                  </a:solidFill>
                </a:defRPr>
              </a:pPr>
              <a:endParaRPr lang="en-US" sz="2400" dirty="0" smtClean="0"/>
            </a:p>
            <a:p>
              <a:pPr algn="ctr">
                <a:lnSpc>
                  <a:spcPct val="120000"/>
                </a:lnSpc>
                <a:defRPr sz="4100">
                  <a:solidFill>
                    <a:schemeClr val="accent1">
                      <a:hueOff val="3929895"/>
                      <a:satOff val="89743"/>
                      <a:lumOff val="-68918"/>
                    </a:schemeClr>
                  </a:solidFill>
                </a:defRPr>
              </a:pPr>
              <a:r>
                <a:rPr sz="3600" dirty="0" smtClean="0"/>
                <a:t>Input </a:t>
              </a:r>
              <a:r>
                <a:rPr sz="3600" dirty="0"/>
                <a:t>video</a:t>
              </a:r>
            </a:p>
          </p:txBody>
        </p:sp>
        <p:pic>
          <p:nvPicPr>
            <p:cNvPr id="8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528396" y="5127746"/>
              <a:ext cx="1425336" cy="1425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" name="Group 20"/>
          <p:cNvGrpSpPr/>
          <p:nvPr/>
        </p:nvGrpSpPr>
        <p:grpSpPr>
          <a:xfrm>
            <a:off x="18999324" y="3419463"/>
            <a:ext cx="3251200" cy="5809536"/>
            <a:chOff x="18999324" y="3463006"/>
            <a:chExt cx="3251200" cy="5809536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076284" y="3463006"/>
              <a:ext cx="1097280" cy="109728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053031" y="4931982"/>
              <a:ext cx="1143786" cy="1143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39124" y="6240610"/>
              <a:ext cx="1371600" cy="13716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999324" y="7443742"/>
              <a:ext cx="3251200" cy="1828800"/>
            </a:xfrm>
            <a:prstGeom prst="rect">
              <a:avLst/>
            </a:prstGeom>
          </p:spPr>
        </p:pic>
      </p:grpSp>
      <p:sp>
        <p:nvSpPr>
          <p:cNvPr id="24" name="Shape 167"/>
          <p:cNvSpPr/>
          <p:nvPr/>
        </p:nvSpPr>
        <p:spPr>
          <a:xfrm>
            <a:off x="1524000" y="2879725"/>
            <a:ext cx="20726524" cy="10313761"/>
          </a:xfrm>
          <a:prstGeom prst="roundRect">
            <a:avLst>
              <a:gd name="adj" fmla="val 0"/>
            </a:avLst>
          </a:prstGeom>
          <a:solidFill>
            <a:srgbClr val="FFFFFF">
              <a:alpha val="90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23145" marR="23145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endParaRPr lang="en-US" sz="6000" dirty="0">
              <a:solidFill>
                <a:schemeClr val="accent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>
                <a:solidFill/>
              </a:uFill>
              <a:latin typeface="Gill Sans"/>
              <a:ea typeface="Gill Sans"/>
              <a:cs typeface="Gill Sans"/>
            </a:endParaRPr>
          </a:p>
        </p:txBody>
      </p:sp>
      <p:sp>
        <p:nvSpPr>
          <p:cNvPr id="5" name="Shape 827"/>
          <p:cNvSpPr/>
          <p:nvPr/>
        </p:nvSpPr>
        <p:spPr>
          <a:xfrm>
            <a:off x="7793626" y="5035397"/>
            <a:ext cx="3528576" cy="1371600"/>
          </a:xfrm>
          <a:prstGeom prst="roundRect">
            <a:avLst>
              <a:gd name="adj" fmla="val 16009"/>
            </a:avLst>
          </a:prstGeom>
          <a:solidFill>
            <a:schemeClr val="tx2"/>
          </a:solidFill>
          <a:ln w="76200" cap="flat">
            <a:solidFill>
              <a:schemeClr val="accent1">
                <a:hueOff val="3929895"/>
                <a:satOff val="89743"/>
                <a:lumOff val="-68918"/>
              </a:schemeClr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430" tIns="38430" rIns="38430" bIns="38430" numCol="1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3600" dirty="0" smtClean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rPr>
              <a:t>Re-encoding</a:t>
            </a:r>
            <a:endParaRPr sz="3600" dirty="0">
              <a:solidFill>
                <a:schemeClr val="accent1">
                  <a:hueOff val="3929895"/>
                  <a:satOff val="89743"/>
                  <a:lumOff val="-68918"/>
                </a:schemeClr>
              </a:solidFill>
            </a:endParaRPr>
          </a:p>
        </p:txBody>
      </p:sp>
      <p:sp>
        <p:nvSpPr>
          <p:cNvPr id="11" name="Shape 827"/>
          <p:cNvSpPr/>
          <p:nvPr/>
        </p:nvSpPr>
        <p:spPr>
          <a:xfrm>
            <a:off x="7837835" y="6806669"/>
            <a:ext cx="3440159" cy="1371600"/>
          </a:xfrm>
          <a:prstGeom prst="roundRect">
            <a:avLst>
              <a:gd name="adj" fmla="val 16009"/>
            </a:avLst>
          </a:prstGeom>
          <a:solidFill>
            <a:schemeClr val="tx2"/>
          </a:solidFill>
          <a:ln w="76200" cap="flat">
            <a:solidFill>
              <a:schemeClr val="accent1">
                <a:hueOff val="3929895"/>
                <a:satOff val="89743"/>
                <a:lumOff val="-68918"/>
              </a:schemeClr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430" tIns="38430" rIns="38430" bIns="38430" numCol="1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3600" dirty="0" smtClean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rPr>
              <a:t>Thumbnail</a:t>
            </a:r>
            <a:endParaRPr sz="3600" dirty="0">
              <a:solidFill>
                <a:schemeClr val="accent1">
                  <a:hueOff val="3929895"/>
                  <a:satOff val="89743"/>
                  <a:lumOff val="-68918"/>
                </a:schemeClr>
              </a:solidFill>
            </a:endParaRPr>
          </a:p>
        </p:txBody>
      </p:sp>
      <p:sp>
        <p:nvSpPr>
          <p:cNvPr id="12" name="Shape 827"/>
          <p:cNvSpPr/>
          <p:nvPr/>
        </p:nvSpPr>
        <p:spPr>
          <a:xfrm>
            <a:off x="12389000" y="5517890"/>
            <a:ext cx="3440159" cy="1887493"/>
          </a:xfrm>
          <a:prstGeom prst="roundRect">
            <a:avLst>
              <a:gd name="adj" fmla="val 16009"/>
            </a:avLst>
          </a:prstGeom>
          <a:solidFill>
            <a:schemeClr val="tx2"/>
          </a:solidFill>
          <a:ln w="76200" cap="flat">
            <a:solidFill>
              <a:schemeClr val="accent1">
                <a:hueOff val="3929895"/>
                <a:satOff val="89743"/>
                <a:lumOff val="-68918"/>
              </a:schemeClr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430" tIns="38430" rIns="38430" bIns="38430" numCol="1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3600" dirty="0" smtClean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rPr>
              <a:t>Video Classification</a:t>
            </a:r>
            <a:endParaRPr sz="3600" dirty="0">
              <a:solidFill>
                <a:schemeClr val="accent1">
                  <a:hueOff val="3929895"/>
                  <a:satOff val="89743"/>
                  <a:lumOff val="-68918"/>
                </a:schemeClr>
              </a:solidFill>
            </a:endParaRPr>
          </a:p>
        </p:txBody>
      </p:sp>
      <p:sp>
        <p:nvSpPr>
          <p:cNvPr id="23" name="Shape 129"/>
          <p:cNvSpPr/>
          <p:nvPr/>
        </p:nvSpPr>
        <p:spPr>
          <a:xfrm>
            <a:off x="11974286" y="8490856"/>
            <a:ext cx="0" cy="4702630"/>
          </a:xfrm>
          <a:prstGeom prst="line">
            <a:avLst/>
          </a:prstGeom>
          <a:ln w="85725">
            <a:solidFill>
              <a:schemeClr val="accent2"/>
            </a:solidFill>
            <a:miter lim="400000"/>
            <a:headEnd type="none"/>
            <a:tailEnd type="none" w="lg" len="lg"/>
          </a:ln>
        </p:spPr>
        <p:txBody>
          <a:bodyPr lIns="36028" tIns="36028" rIns="36028" bIns="36028" anchor="ctr"/>
          <a:lstStyle/>
          <a:p>
            <a:pPr algn="ctr">
              <a:lnSpc>
                <a:spcPct val="100000"/>
              </a:lnSpc>
              <a:defRPr sz="3600" b="0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723"/>
          </a:p>
        </p:txBody>
      </p:sp>
      <p:sp>
        <p:nvSpPr>
          <p:cNvPr id="25" name="Shape 167"/>
          <p:cNvSpPr/>
          <p:nvPr/>
        </p:nvSpPr>
        <p:spPr>
          <a:xfrm>
            <a:off x="1871539" y="9094950"/>
            <a:ext cx="9971998" cy="3678681"/>
          </a:xfrm>
          <a:prstGeom prst="roundRect">
            <a:avLst>
              <a:gd name="adj" fmla="val 20465"/>
            </a:avLst>
          </a:prstGeom>
          <a:solidFill>
            <a:srgbClr val="FFFFFF">
              <a:alpha val="90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23145" marR="23145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66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</a:rPr>
              <a:t>Pt. 1</a:t>
            </a:r>
          </a:p>
          <a:p>
            <a:pPr marL="23145" marR="23145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66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</a:rPr>
              <a:t>Legacy System</a:t>
            </a:r>
          </a:p>
          <a:p>
            <a:pPr marL="23145" marR="23145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66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</a:rPr>
              <a:t>Scaling Challenges</a:t>
            </a:r>
            <a:endParaRPr lang="en-US" sz="6600" dirty="0">
              <a:solidFill>
                <a:schemeClr val="bg1">
                  <a:lumMod val="5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>
                <a:solidFill/>
              </a:uFill>
              <a:latin typeface="Gill Sans"/>
              <a:ea typeface="Gill Sans"/>
              <a:cs typeface="Gill Sans"/>
            </a:endParaRPr>
          </a:p>
        </p:txBody>
      </p:sp>
      <p:sp>
        <p:nvSpPr>
          <p:cNvPr id="26" name="Shape 167"/>
          <p:cNvSpPr/>
          <p:nvPr/>
        </p:nvSpPr>
        <p:spPr>
          <a:xfrm>
            <a:off x="12017027" y="9094950"/>
            <a:ext cx="10102748" cy="3678681"/>
          </a:xfrm>
          <a:prstGeom prst="roundRect">
            <a:avLst>
              <a:gd name="adj" fmla="val 20465"/>
            </a:avLst>
          </a:prstGeom>
          <a:solidFill>
            <a:srgbClr val="FFFFFF">
              <a:alpha val="90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23145" marR="23145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66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</a:rPr>
              <a:t>Pt. 2</a:t>
            </a:r>
          </a:p>
          <a:p>
            <a:pPr marL="23145" marR="23145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66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</a:rPr>
              <a:t>SVE</a:t>
            </a:r>
          </a:p>
          <a:p>
            <a:pPr marL="23145" marR="23145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66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</a:rPr>
              <a:t>Impact of Design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804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" grpId="0" animBg="1"/>
      <p:bldP spid="11" grpId="0" animBg="1"/>
      <p:bldP spid="12" grpId="0" animBg="1"/>
      <p:bldP spid="23" grpId="0" animBg="1"/>
      <p:bldP spid="25" grpId="0" animBg="1"/>
      <p:bldP spid="2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DAG of computation on </a:t>
            </a:r>
            <a:r>
              <a:rPr lang="en-US" dirty="0" smtClean="0"/>
              <a:t>the stream-of-tracks abstraction</a:t>
            </a:r>
          </a:p>
          <a:p>
            <a:r>
              <a:rPr lang="en-US" dirty="0" smtClean="0"/>
              <a:t>Engineers </a:t>
            </a:r>
            <a:r>
              <a:rPr lang="en-US" dirty="0"/>
              <a:t>write only sequential tasks in a familiar </a:t>
            </a:r>
            <a:r>
              <a:rPr lang="en-US" dirty="0" smtClean="0"/>
              <a:t>language</a:t>
            </a:r>
            <a:endParaRPr lang="en-US" dirty="0"/>
          </a:p>
          <a:p>
            <a:r>
              <a:rPr lang="en-US" dirty="0" smtClean="0"/>
              <a:t>Dynamic DAG generation per video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Flexible: build DAG framework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Thousands of engineers can write </a:t>
            </a:r>
            <a:r>
              <a:rPr lang="en-US" dirty="0" smtClean="0"/>
              <a:t>pipelines </a:t>
            </a:r>
            <a:r>
              <a:rPr lang="en-US" dirty="0"/>
              <a:t>for tens of apps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084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858"/>
          <p:cNvSpPr/>
          <p:nvPr/>
        </p:nvSpPr>
        <p:spPr>
          <a:xfrm>
            <a:off x="11457432" y="3064319"/>
            <a:ext cx="12134088" cy="9693742"/>
          </a:xfrm>
          <a:prstGeom prst="rect">
            <a:avLst/>
          </a:prstGeom>
          <a:solidFill>
            <a:schemeClr val="accent1">
              <a:hueOff val="3929895"/>
              <a:satOff val="89743"/>
              <a:lumOff val="-6891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4000" dirty="0" smtClean="0"/>
              <a:t> </a:t>
            </a:r>
            <a:r>
              <a:rPr lang="en-US" sz="3600" dirty="0" smtClean="0">
                <a:solidFill>
                  <a:srgbClr val="FFFF00"/>
                </a:solidFill>
              </a:rPr>
              <a:t>$pipeline = </a:t>
            </a:r>
            <a:r>
              <a:rPr lang="en-US" sz="3600" dirty="0" err="1" smtClean="0">
                <a:solidFill>
                  <a:srgbClr val="FFFF00"/>
                </a:solidFill>
              </a:rPr>
              <a:t>Pipeline.build</a:t>
            </a:r>
            <a:r>
              <a:rPr lang="en-US" sz="3600" dirty="0" smtClean="0">
                <a:solidFill>
                  <a:srgbClr val="FFFF00"/>
                </a:solidFill>
              </a:rPr>
              <a:t>()</a:t>
            </a:r>
            <a:br>
              <a:rPr lang="en-US" sz="3600" dirty="0" smtClean="0">
                <a:solidFill>
                  <a:srgbClr val="FFFF00"/>
                </a:solidFill>
              </a:rPr>
            </a:br>
            <a:r>
              <a:rPr lang="en-US" sz="3600" dirty="0" smtClean="0">
                <a:solidFill>
                  <a:srgbClr val="FFFF00"/>
                </a:solidFill>
              </a:rPr>
              <a:t> 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 smtClean="0">
                <a:solidFill>
                  <a:srgbClr val="FFFF00"/>
                </a:solidFill>
              </a:rPr>
              <a:t>$</a:t>
            </a:r>
            <a:r>
              <a:rPr lang="en-US" sz="3600" dirty="0" err="1" smtClean="0">
                <a:solidFill>
                  <a:srgbClr val="FFFF00"/>
                </a:solidFill>
              </a:rPr>
              <a:t>video_track</a:t>
            </a:r>
            <a:r>
              <a:rPr lang="en-US" sz="3600" dirty="0" smtClean="0">
                <a:solidFill>
                  <a:srgbClr val="FFFF00"/>
                </a:solidFill>
              </a:rPr>
              <a:t>=$pipeline&gt;</a:t>
            </a:r>
            <a:r>
              <a:rPr lang="en-US" sz="3600" dirty="0" err="1" smtClean="0">
                <a:solidFill>
                  <a:srgbClr val="FFFF00"/>
                </a:solidFill>
              </a:rPr>
              <a:t>addTrack</a:t>
            </a:r>
            <a:r>
              <a:rPr lang="en-US" sz="3600" dirty="0" smtClean="0">
                <a:solidFill>
                  <a:srgbClr val="FFFF00"/>
                </a:solidFill>
              </a:rPr>
              <a:t>(IMG_TYPE)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3600" dirty="0" smtClean="0">
                <a:solidFill>
                  <a:srgbClr val="FFFF00"/>
                </a:solidFill>
              </a:rPr>
              <a:t>   -&gt;</a:t>
            </a:r>
            <a:r>
              <a:rPr lang="en-US" sz="3600" dirty="0" err="1" smtClean="0">
                <a:solidFill>
                  <a:srgbClr val="FFFF00"/>
                </a:solidFill>
              </a:rPr>
              <a:t>addTask</a:t>
            </a:r>
            <a:r>
              <a:rPr lang="en-US" sz="3600" dirty="0" smtClean="0">
                <a:solidFill>
                  <a:srgbClr val="FFFF00"/>
                </a:solidFill>
              </a:rPr>
              <a:t>()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endParaRPr lang="en-US" sz="3600" dirty="0" smtClean="0">
              <a:solidFill>
                <a:srgbClr val="FFFF00"/>
              </a:solidFill>
            </a:endParaRP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3600" dirty="0" smtClean="0">
                <a:solidFill>
                  <a:srgbClr val="FFFF00"/>
                </a:solidFill>
              </a:rPr>
              <a:t> $</a:t>
            </a:r>
            <a:r>
              <a:rPr lang="en-US" sz="3600" dirty="0" err="1" smtClean="0">
                <a:solidFill>
                  <a:srgbClr val="FFFF00"/>
                </a:solidFill>
              </a:rPr>
              <a:t>audio_track</a:t>
            </a:r>
            <a:r>
              <a:rPr lang="en-US" sz="3600" dirty="0">
                <a:solidFill>
                  <a:srgbClr val="FFFF00"/>
                </a:solidFill>
              </a:rPr>
              <a:t>=$</a:t>
            </a:r>
            <a:r>
              <a:rPr lang="en-US" sz="3600" dirty="0" smtClean="0">
                <a:solidFill>
                  <a:srgbClr val="FFFF00"/>
                </a:solidFill>
              </a:rPr>
              <a:t>pipeline&gt;</a:t>
            </a:r>
            <a:r>
              <a:rPr lang="en-US" sz="3600" dirty="0" err="1" smtClean="0">
                <a:solidFill>
                  <a:srgbClr val="FFFF00"/>
                </a:solidFill>
              </a:rPr>
              <a:t>addTrack</a:t>
            </a:r>
            <a:r>
              <a:rPr lang="en-US" sz="3600" dirty="0" smtClean="0">
                <a:solidFill>
                  <a:srgbClr val="FFFF00"/>
                </a:solidFill>
              </a:rPr>
              <a:t>(AUD_TYPE)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3600" dirty="0" smtClean="0">
                <a:solidFill>
                  <a:srgbClr val="FFFF00"/>
                </a:solidFill>
              </a:rPr>
              <a:t>   -&gt;</a:t>
            </a:r>
            <a:r>
              <a:rPr lang="en-US" sz="3600" dirty="0" err="1" smtClean="0">
                <a:solidFill>
                  <a:srgbClr val="FFFF00"/>
                </a:solidFill>
              </a:rPr>
              <a:t>addTask</a:t>
            </a:r>
            <a:r>
              <a:rPr lang="en-US" sz="3600" dirty="0" smtClean="0">
                <a:solidFill>
                  <a:srgbClr val="FFFF00"/>
                </a:solidFill>
              </a:rPr>
              <a:t>()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endParaRPr lang="en-US" sz="3600" dirty="0" smtClean="0">
              <a:solidFill>
                <a:srgbClr val="FFFF00"/>
              </a:solidFill>
            </a:endParaRP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3600" dirty="0" smtClean="0">
                <a:solidFill>
                  <a:srgbClr val="FFFF00"/>
                </a:solidFill>
              </a:rPr>
              <a:t> $</a:t>
            </a:r>
            <a:r>
              <a:rPr lang="en-US" sz="3600" dirty="0" err="1" smtClean="0">
                <a:solidFill>
                  <a:srgbClr val="FFFF00"/>
                </a:solidFill>
              </a:rPr>
              <a:t>meta_track</a:t>
            </a:r>
            <a:r>
              <a:rPr lang="en-US" sz="3600" dirty="0">
                <a:solidFill>
                  <a:srgbClr val="FFFF00"/>
                </a:solidFill>
              </a:rPr>
              <a:t>=$</a:t>
            </a:r>
            <a:r>
              <a:rPr lang="en-US" sz="3600" dirty="0" smtClean="0">
                <a:solidFill>
                  <a:srgbClr val="FFFF00"/>
                </a:solidFill>
              </a:rPr>
              <a:t>pipeline&gt;</a:t>
            </a:r>
            <a:r>
              <a:rPr lang="en-US" sz="3600" dirty="0" err="1" smtClean="0">
                <a:solidFill>
                  <a:srgbClr val="FFFF00"/>
                </a:solidFill>
              </a:rPr>
              <a:t>addTrack</a:t>
            </a:r>
            <a:r>
              <a:rPr lang="en-US" sz="3600" dirty="0" smtClean="0">
                <a:solidFill>
                  <a:srgbClr val="FFFF00"/>
                </a:solidFill>
              </a:rPr>
              <a:t>(META_TYPE</a:t>
            </a:r>
            <a:r>
              <a:rPr lang="en-US" sz="3600" dirty="0">
                <a:solidFill>
                  <a:srgbClr val="FFFF00"/>
                </a:solidFill>
              </a:rPr>
              <a:t>)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 smtClean="0">
                <a:solidFill>
                  <a:srgbClr val="FFFF00"/>
                </a:solidFill>
              </a:rPr>
              <a:t>  -&gt;</a:t>
            </a:r>
            <a:r>
              <a:rPr lang="en-US" sz="3600" dirty="0" err="1" smtClean="0">
                <a:solidFill>
                  <a:srgbClr val="FFFF00"/>
                </a:solidFill>
              </a:rPr>
              <a:t>addTask</a:t>
            </a:r>
            <a:r>
              <a:rPr lang="en-US" sz="3600" dirty="0" smtClean="0">
                <a:solidFill>
                  <a:srgbClr val="FFFF00"/>
                </a:solidFill>
              </a:rPr>
              <a:t>()</a:t>
            </a:r>
            <a:endParaRPr lang="en-US" sz="3600" dirty="0">
              <a:solidFill>
                <a:srgbClr val="FFFF00"/>
              </a:solidFill>
            </a:endParaRPr>
          </a:p>
        </p:txBody>
      </p:sp>
      <p:pic>
        <p:nvPicPr>
          <p:cNvPr id="842" name="pasted-image.pd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5323" y="7162802"/>
            <a:ext cx="1550615" cy="134783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844" name="Shape 844"/>
          <p:cNvSpPr/>
          <p:nvPr/>
        </p:nvSpPr>
        <p:spPr>
          <a:xfrm>
            <a:off x="37954779" y="3098687"/>
            <a:ext cx="599587" cy="7333327"/>
          </a:xfrm>
          <a:prstGeom prst="rect">
            <a:avLst/>
          </a:prstGeom>
          <a:solidFill>
            <a:schemeClr val="accent1">
              <a:hueOff val="3929895"/>
              <a:satOff val="89743"/>
              <a:lumOff val="-68918"/>
              <a:alpha val="2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 algn="ctr">
              <a:lnSpc>
                <a:spcPct val="100000"/>
              </a:lnSpc>
              <a:defRPr sz="3200" b="0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2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 on stream-of-tracks abstraction</a:t>
            </a:r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3475937" y="4210379"/>
            <a:ext cx="4605055" cy="8951093"/>
            <a:chOff x="3475937" y="4624036"/>
            <a:chExt cx="4605055" cy="8951093"/>
          </a:xfrm>
        </p:grpSpPr>
        <p:sp>
          <p:nvSpPr>
            <p:cNvPr id="845" name="Shape 845"/>
            <p:cNvSpPr/>
            <p:nvPr/>
          </p:nvSpPr>
          <p:spPr>
            <a:xfrm>
              <a:off x="3475939" y="5238802"/>
              <a:ext cx="1794056" cy="2392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053" y="8546"/>
                    <a:pt x="14253" y="1346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7030A0"/>
              </a:solidFill>
              <a:prstDash val="solid"/>
              <a:round/>
              <a:tailEnd type="triangle" w="med" len="med"/>
            </a:ln>
            <a:effectLst/>
          </p:spPr>
          <p:txBody>
            <a:bodyPr/>
            <a:lstStyle/>
            <a:p>
              <a:endParaRPr sz="6808"/>
            </a:p>
          </p:txBody>
        </p:sp>
        <p:sp>
          <p:nvSpPr>
            <p:cNvPr id="848" name="Shape 848"/>
            <p:cNvSpPr/>
            <p:nvPr/>
          </p:nvSpPr>
          <p:spPr>
            <a:xfrm>
              <a:off x="3475937" y="8730120"/>
              <a:ext cx="1726323" cy="1942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857" y="11805"/>
                    <a:pt x="15057" y="19005"/>
                    <a:pt x="21600" y="21600"/>
                  </a:cubicBezTo>
                </a:path>
              </a:pathLst>
            </a:custGeom>
            <a:noFill/>
            <a:ln w="152400" cap="flat">
              <a:solidFill>
                <a:srgbClr val="7030A0"/>
              </a:solidFill>
              <a:prstDash val="solid"/>
              <a:round/>
              <a:tailEnd type="triangle" w="med" len="med"/>
            </a:ln>
            <a:effectLst/>
          </p:spPr>
          <p:txBody>
            <a:bodyPr/>
            <a:lstStyle/>
            <a:p>
              <a:endParaRPr sz="6808"/>
            </a:p>
          </p:txBody>
        </p:sp>
        <p:sp>
          <p:nvSpPr>
            <p:cNvPr id="849" name="Shape 849"/>
            <p:cNvSpPr/>
            <p:nvPr/>
          </p:nvSpPr>
          <p:spPr>
            <a:xfrm>
              <a:off x="3475938" y="8231554"/>
              <a:ext cx="1726321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876"/>
                    <a:pt x="14400" y="7676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7030A0"/>
              </a:solidFill>
              <a:prstDash val="solid"/>
              <a:round/>
              <a:tailEnd type="triangle" w="med" len="med"/>
            </a:ln>
            <a:effectLst/>
          </p:spPr>
          <p:txBody>
            <a:bodyPr/>
            <a:lstStyle/>
            <a:p>
              <a:endParaRPr sz="6808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174300" y="7497872"/>
              <a:ext cx="1945105" cy="1879859"/>
              <a:chOff x="7748168" y="6007740"/>
              <a:chExt cx="1945105" cy="1879859"/>
            </a:xfrm>
          </p:grpSpPr>
          <p:pic>
            <p:nvPicPr>
              <p:cNvPr id="840" name="pasted-image.pdf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812619" y="6007740"/>
                <a:ext cx="1816203" cy="12201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2" name="Text Placeholder 1"/>
              <p:cNvSpPr txBox="1">
                <a:spLocks/>
              </p:cNvSpPr>
              <p:nvPr/>
            </p:nvSpPr>
            <p:spPr>
              <a:xfrm>
                <a:off x="7748168" y="7268611"/>
                <a:ext cx="1945105" cy="61898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27093" marR="27093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593363" marR="27093" indent="-312270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9144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11938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14732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17526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20320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23114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25908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algn="ctr"/>
                <a:r>
                  <a:rPr lang="en-US" sz="3100" b="1" dirty="0" smtClean="0">
                    <a:solidFill>
                      <a:schemeClr val="bg1">
                        <a:lumMod val="50000"/>
                      </a:schemeClr>
                    </a:solidFill>
                    <a:latin typeface="Vista Sans OT Reg" charset="0"/>
                    <a:ea typeface="Vista Sans OT Reg" charset="0"/>
                    <a:cs typeface="Vista Sans OT Reg" charset="0"/>
                  </a:rPr>
                  <a:t>Sound</a:t>
                </a:r>
                <a:endParaRPr lang="en-US" sz="3100" b="1" dirty="0">
                  <a:solidFill>
                    <a:schemeClr val="bg1">
                      <a:lumMod val="50000"/>
                    </a:schemeClr>
                  </a:solidFill>
                  <a:latin typeface="Vista Sans OT Reg" charset="0"/>
                  <a:ea typeface="Vista Sans OT Reg" charset="0"/>
                  <a:cs typeface="Vista Sans OT Reg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997409" y="9964740"/>
              <a:ext cx="2298887" cy="2223714"/>
              <a:chOff x="7639011" y="8508475"/>
              <a:chExt cx="2298887" cy="2223714"/>
            </a:xfrm>
          </p:grpSpPr>
          <p:pic>
            <p:nvPicPr>
              <p:cNvPr id="841" name="pasted-image.pdf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115877" y="8508475"/>
                <a:ext cx="1345154" cy="17362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3" name="Text Placeholder 1"/>
              <p:cNvSpPr txBox="1">
                <a:spLocks/>
              </p:cNvSpPr>
              <p:nvPr/>
            </p:nvSpPr>
            <p:spPr>
              <a:xfrm>
                <a:off x="7639011" y="10138813"/>
                <a:ext cx="2298887" cy="59337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27093" marR="27093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593363" marR="27093" indent="-312270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9144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11938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14732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17526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20320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23114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25908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algn="ctr"/>
                <a:r>
                  <a:rPr lang="en-US" sz="3100" b="1" dirty="0" smtClean="0">
                    <a:solidFill>
                      <a:schemeClr val="bg1">
                        <a:lumMod val="50000"/>
                      </a:schemeClr>
                    </a:solidFill>
                    <a:latin typeface="Vista Sans OT Reg" charset="0"/>
                    <a:ea typeface="Vista Sans OT Reg" charset="0"/>
                    <a:cs typeface="Vista Sans OT Reg" charset="0"/>
                  </a:rPr>
                  <a:t>Metadata</a:t>
                </a:r>
                <a:endParaRPr lang="en-US" sz="3100" b="1" dirty="0">
                  <a:solidFill>
                    <a:schemeClr val="bg1">
                      <a:lumMod val="50000"/>
                    </a:schemeClr>
                  </a:solidFill>
                  <a:latin typeface="Vista Sans OT Reg" charset="0"/>
                  <a:ea typeface="Vista Sans OT Reg" charset="0"/>
                  <a:cs typeface="Vista Sans OT Reg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986522" y="4624036"/>
              <a:ext cx="2320661" cy="2120227"/>
              <a:chOff x="7560390" y="3811238"/>
              <a:chExt cx="2320661" cy="2120227"/>
            </a:xfrm>
          </p:grpSpPr>
          <p:pic>
            <p:nvPicPr>
              <p:cNvPr id="839" name="pasted-image.pdf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036569" y="3811238"/>
                <a:ext cx="1368302" cy="16520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4" name="Text Placeholder 1"/>
              <p:cNvSpPr txBox="1">
                <a:spLocks/>
              </p:cNvSpPr>
              <p:nvPr/>
            </p:nvSpPr>
            <p:spPr>
              <a:xfrm>
                <a:off x="7560390" y="5190654"/>
                <a:ext cx="2320661" cy="7408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27093" marR="27093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593363" marR="27093" indent="-312270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9144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11938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14732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17526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20320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23114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25908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algn="ctr"/>
                <a:r>
                  <a:rPr lang="en-US" sz="3100" b="1" dirty="0" smtClean="0">
                    <a:solidFill>
                      <a:schemeClr val="bg1">
                        <a:lumMod val="50000"/>
                      </a:schemeClr>
                    </a:solidFill>
                    <a:latin typeface="Vista Sans OT Reg" charset="0"/>
                    <a:ea typeface="Vista Sans OT Reg" charset="0"/>
                    <a:cs typeface="Vista Sans OT Reg" charset="0"/>
                  </a:rPr>
                  <a:t>Images</a:t>
                </a:r>
                <a:endParaRPr lang="en-US" sz="3100" b="1" dirty="0">
                  <a:solidFill>
                    <a:schemeClr val="bg1">
                      <a:lumMod val="50000"/>
                    </a:schemeClr>
                  </a:solidFill>
                  <a:latin typeface="Vista Sans OT Reg" charset="0"/>
                  <a:ea typeface="Vista Sans OT Reg" charset="0"/>
                  <a:cs typeface="Vista Sans OT Reg" charset="0"/>
                </a:endParaRPr>
              </a:p>
            </p:txBody>
          </p:sp>
        </p:grpSp>
        <p:sp>
          <p:nvSpPr>
            <p:cNvPr id="121" name="Shape 38"/>
            <p:cNvSpPr/>
            <p:nvPr/>
          </p:nvSpPr>
          <p:spPr>
            <a:xfrm>
              <a:off x="4244822" y="12852624"/>
              <a:ext cx="3836170" cy="7225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marL="27093" marR="27093" defTabSz="609600">
                <a:lnSpc>
                  <a:spcPct val="90000"/>
                </a:lnSpc>
                <a:defRPr sz="8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 lvl="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sz="4000" b="1" dirty="0" smtClean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  <a:sym typeface="Helvetica"/>
                </a:rPr>
                <a:t>Track</a:t>
              </a:r>
              <a:endParaRPr sz="4000" b="1" dirty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  <a:sym typeface="Helvetica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2100947" y="8738507"/>
            <a:ext cx="1199366" cy="12262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 sz="4100">
                <a:solidFill>
                  <a:srgbClr val="3B5998">
                    <a:hueOff val="3929895"/>
                    <a:satOff val="89743"/>
                    <a:lumOff val="-68918"/>
                  </a:srgbClr>
                </a:solidFill>
              </a:defRPr>
            </a:pPr>
            <a:r>
              <a:rPr lang="en-US" sz="3200" dirty="0" smtClean="0">
                <a:solidFill>
                  <a:srgbClr val="3B5998">
                    <a:hueOff val="3929895"/>
                    <a:satOff val="89743"/>
                    <a:lumOff val="-68918"/>
                  </a:srgbClr>
                </a:solidFill>
              </a:rPr>
              <a:t>Input</a:t>
            </a:r>
          </a:p>
          <a:p>
            <a:pPr lvl="0">
              <a:lnSpc>
                <a:spcPct val="120000"/>
              </a:lnSpc>
              <a:defRPr sz="4100">
                <a:solidFill>
                  <a:srgbClr val="3B5998">
                    <a:hueOff val="3929895"/>
                    <a:satOff val="89743"/>
                    <a:lumOff val="-68918"/>
                  </a:srgbClr>
                </a:solidFill>
              </a:defRPr>
            </a:pPr>
            <a:r>
              <a:rPr lang="en-US" sz="3200" dirty="0" smtClean="0">
                <a:solidFill>
                  <a:srgbClr val="3B5998">
                    <a:hueOff val="3929895"/>
                    <a:satOff val="89743"/>
                    <a:lumOff val="-68918"/>
                  </a:srgbClr>
                </a:solidFill>
              </a:rPr>
              <a:t>video</a:t>
            </a:r>
            <a:endParaRPr lang="en-US" sz="3200" dirty="0">
              <a:solidFill>
                <a:srgbClr val="3B5998">
                  <a:hueOff val="3929895"/>
                  <a:satOff val="89743"/>
                  <a:lumOff val="-68918"/>
                </a:srgb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7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858"/>
          <p:cNvSpPr/>
          <p:nvPr/>
        </p:nvSpPr>
        <p:spPr>
          <a:xfrm>
            <a:off x="11457432" y="3064319"/>
            <a:ext cx="12134088" cy="9693742"/>
          </a:xfrm>
          <a:prstGeom prst="rect">
            <a:avLst/>
          </a:prstGeom>
          <a:solidFill>
            <a:schemeClr val="accent1">
              <a:hueOff val="3929895"/>
              <a:satOff val="89743"/>
              <a:lumOff val="-6891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4000" dirty="0" smtClean="0"/>
              <a:t> </a:t>
            </a:r>
            <a:r>
              <a:rPr lang="en-US" sz="3600" dirty="0" smtClean="0">
                <a:solidFill>
                  <a:srgbClr val="FFFF00"/>
                </a:solidFill>
              </a:rPr>
              <a:t>$pipeline = </a:t>
            </a:r>
            <a:r>
              <a:rPr lang="en-US" sz="3600" dirty="0" err="1" smtClean="0">
                <a:solidFill>
                  <a:srgbClr val="FFFF00"/>
                </a:solidFill>
              </a:rPr>
              <a:t>Pipeline.build</a:t>
            </a:r>
            <a:r>
              <a:rPr lang="en-US" sz="3600" dirty="0" smtClean="0">
                <a:solidFill>
                  <a:srgbClr val="FFFF00"/>
                </a:solidFill>
              </a:rPr>
              <a:t>()</a:t>
            </a:r>
            <a:br>
              <a:rPr lang="en-US" sz="3600" dirty="0" smtClean="0">
                <a:solidFill>
                  <a:srgbClr val="FFFF00"/>
                </a:solidFill>
              </a:rPr>
            </a:br>
            <a:r>
              <a:rPr lang="en-US" sz="3600" dirty="0" smtClean="0">
                <a:solidFill>
                  <a:srgbClr val="FFFF00"/>
                </a:solidFill>
              </a:rPr>
              <a:t> 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 smtClean="0">
                <a:solidFill>
                  <a:srgbClr val="FFFF00"/>
                </a:solidFill>
              </a:rPr>
              <a:t>$</a:t>
            </a:r>
            <a:r>
              <a:rPr lang="en-US" sz="3600" dirty="0" err="1" smtClean="0">
                <a:solidFill>
                  <a:srgbClr val="FFFF00"/>
                </a:solidFill>
              </a:rPr>
              <a:t>video_track</a:t>
            </a:r>
            <a:r>
              <a:rPr lang="en-US" sz="3600" dirty="0" smtClean="0">
                <a:solidFill>
                  <a:srgbClr val="FFFF00"/>
                </a:solidFill>
              </a:rPr>
              <a:t>=$pipeline&gt;</a:t>
            </a:r>
            <a:r>
              <a:rPr lang="en-US" sz="3600" dirty="0" err="1" smtClean="0">
                <a:solidFill>
                  <a:srgbClr val="FFFF00"/>
                </a:solidFill>
              </a:rPr>
              <a:t>addTrack</a:t>
            </a:r>
            <a:r>
              <a:rPr lang="en-US" sz="3600" dirty="0" smtClean="0">
                <a:solidFill>
                  <a:srgbClr val="FFFF00"/>
                </a:solidFill>
              </a:rPr>
              <a:t>(IMG_TYPE)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3600" dirty="0" smtClean="0">
                <a:solidFill>
                  <a:srgbClr val="FFFF00"/>
                </a:solidFill>
              </a:rPr>
              <a:t>   -&gt;</a:t>
            </a:r>
            <a:r>
              <a:rPr lang="en-US" sz="3600" dirty="0" err="1" smtClean="0">
                <a:solidFill>
                  <a:srgbClr val="FFFF00"/>
                </a:solidFill>
              </a:rPr>
              <a:t>addTask</a:t>
            </a:r>
            <a:r>
              <a:rPr lang="en-US" sz="3600" dirty="0" smtClean="0">
                <a:solidFill>
                  <a:srgbClr val="FFFF00"/>
                </a:solidFill>
              </a:rPr>
              <a:t>()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endParaRPr lang="en-US" sz="3600" dirty="0" smtClean="0">
              <a:solidFill>
                <a:srgbClr val="FFFF00"/>
              </a:solidFill>
            </a:endParaRP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3600" dirty="0" smtClean="0">
                <a:solidFill>
                  <a:srgbClr val="FFFF00"/>
                </a:solidFill>
              </a:rPr>
              <a:t> $</a:t>
            </a:r>
            <a:r>
              <a:rPr lang="en-US" sz="3600" dirty="0" err="1" smtClean="0">
                <a:solidFill>
                  <a:srgbClr val="FFFF00"/>
                </a:solidFill>
              </a:rPr>
              <a:t>audio_track</a:t>
            </a:r>
            <a:r>
              <a:rPr lang="en-US" sz="3600" dirty="0">
                <a:solidFill>
                  <a:srgbClr val="FFFF00"/>
                </a:solidFill>
              </a:rPr>
              <a:t>=$</a:t>
            </a:r>
            <a:r>
              <a:rPr lang="en-US" sz="3600" dirty="0" smtClean="0">
                <a:solidFill>
                  <a:srgbClr val="FFFF00"/>
                </a:solidFill>
              </a:rPr>
              <a:t>pipeline&gt;</a:t>
            </a:r>
            <a:r>
              <a:rPr lang="en-US" sz="3600" dirty="0" err="1" smtClean="0">
                <a:solidFill>
                  <a:srgbClr val="FFFF00"/>
                </a:solidFill>
              </a:rPr>
              <a:t>addTrack</a:t>
            </a:r>
            <a:r>
              <a:rPr lang="en-US" sz="3600" dirty="0" smtClean="0">
                <a:solidFill>
                  <a:srgbClr val="FFFF00"/>
                </a:solidFill>
              </a:rPr>
              <a:t>(AUD_TYPE)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3600" dirty="0" smtClean="0">
                <a:solidFill>
                  <a:srgbClr val="FFFF00"/>
                </a:solidFill>
              </a:rPr>
              <a:t>   -&gt;</a:t>
            </a:r>
            <a:r>
              <a:rPr lang="en-US" sz="3600" dirty="0" err="1" smtClean="0">
                <a:solidFill>
                  <a:srgbClr val="FFFF00"/>
                </a:solidFill>
              </a:rPr>
              <a:t>addTask</a:t>
            </a:r>
            <a:r>
              <a:rPr lang="en-US" sz="3600" dirty="0" smtClean="0">
                <a:solidFill>
                  <a:srgbClr val="FFFF00"/>
                </a:solidFill>
              </a:rPr>
              <a:t>()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endParaRPr lang="en-US" sz="3600" dirty="0" smtClean="0">
              <a:solidFill>
                <a:srgbClr val="FFFF00"/>
              </a:solidFill>
            </a:endParaRP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3600" dirty="0" smtClean="0">
                <a:solidFill>
                  <a:srgbClr val="FFFF00"/>
                </a:solidFill>
              </a:rPr>
              <a:t> $</a:t>
            </a:r>
            <a:r>
              <a:rPr lang="en-US" sz="3600" dirty="0" err="1" smtClean="0">
                <a:solidFill>
                  <a:srgbClr val="FFFF00"/>
                </a:solidFill>
              </a:rPr>
              <a:t>meta_track</a:t>
            </a:r>
            <a:r>
              <a:rPr lang="en-US" sz="3600" dirty="0">
                <a:solidFill>
                  <a:srgbClr val="FFFF00"/>
                </a:solidFill>
              </a:rPr>
              <a:t>=$</a:t>
            </a:r>
            <a:r>
              <a:rPr lang="en-US" sz="3600" dirty="0" smtClean="0">
                <a:solidFill>
                  <a:srgbClr val="FFFF00"/>
                </a:solidFill>
              </a:rPr>
              <a:t>pipeline&gt;</a:t>
            </a:r>
            <a:r>
              <a:rPr lang="en-US" sz="3600" dirty="0" err="1" smtClean="0">
                <a:solidFill>
                  <a:srgbClr val="FFFF00"/>
                </a:solidFill>
              </a:rPr>
              <a:t>addTrack</a:t>
            </a:r>
            <a:r>
              <a:rPr lang="en-US" sz="3600" dirty="0" smtClean="0">
                <a:solidFill>
                  <a:srgbClr val="FFFF00"/>
                </a:solidFill>
              </a:rPr>
              <a:t>(META_TYPE</a:t>
            </a:r>
            <a:r>
              <a:rPr lang="en-US" sz="3600" dirty="0">
                <a:solidFill>
                  <a:srgbClr val="FFFF00"/>
                </a:solidFill>
              </a:rPr>
              <a:t>)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 smtClean="0">
                <a:solidFill>
                  <a:srgbClr val="FFFF00"/>
                </a:solidFill>
              </a:rPr>
              <a:t>  -&gt;</a:t>
            </a:r>
            <a:r>
              <a:rPr lang="en-US" sz="3600" dirty="0" err="1" smtClean="0">
                <a:solidFill>
                  <a:srgbClr val="FFFF00"/>
                </a:solidFill>
              </a:rPr>
              <a:t>addTask</a:t>
            </a:r>
            <a:r>
              <a:rPr lang="en-US" sz="3600" dirty="0" smtClean="0">
                <a:solidFill>
                  <a:srgbClr val="FFFF00"/>
                </a:solidFill>
              </a:rPr>
              <a:t>()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64" name="Shape 167"/>
          <p:cNvSpPr/>
          <p:nvPr/>
        </p:nvSpPr>
        <p:spPr>
          <a:xfrm>
            <a:off x="4833940" y="2641600"/>
            <a:ext cx="4587724" cy="4428653"/>
          </a:xfrm>
          <a:prstGeom prst="roundRect">
            <a:avLst>
              <a:gd name="adj" fmla="val 882"/>
            </a:avLst>
          </a:prstGeom>
          <a:solidFill>
            <a:srgbClr val="FF7129">
              <a:alpha val="61000"/>
            </a:srgbClr>
          </a:solidFill>
          <a:ln w="66675" cap="flat">
            <a:solidFill>
              <a:srgbClr val="FF7129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23145" marR="23145" lvl="0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844" name="Shape 844"/>
          <p:cNvSpPr/>
          <p:nvPr/>
        </p:nvSpPr>
        <p:spPr>
          <a:xfrm>
            <a:off x="37954779" y="3098687"/>
            <a:ext cx="599587" cy="7333327"/>
          </a:xfrm>
          <a:prstGeom prst="rect">
            <a:avLst/>
          </a:prstGeom>
          <a:solidFill>
            <a:schemeClr val="accent1">
              <a:hueOff val="3929895"/>
              <a:satOff val="89743"/>
              <a:lumOff val="-68918"/>
              <a:alpha val="2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 algn="ctr">
              <a:lnSpc>
                <a:spcPct val="100000"/>
              </a:lnSpc>
              <a:defRPr sz="3200" b="0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2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 on stream-of-tracks abstraction</a:t>
            </a:r>
            <a:endParaRPr lang="en-US" dirty="0"/>
          </a:p>
        </p:txBody>
      </p:sp>
      <p:sp>
        <p:nvSpPr>
          <p:cNvPr id="121" name="Shape 38"/>
          <p:cNvSpPr/>
          <p:nvPr/>
        </p:nvSpPr>
        <p:spPr>
          <a:xfrm>
            <a:off x="556924" y="12417194"/>
            <a:ext cx="3836170" cy="722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27093" marR="27093" defTabSz="609600">
              <a:lnSpc>
                <a:spcPct val="90000"/>
              </a:lnSpc>
              <a:defRPr sz="8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defRPr sz="1800">
                <a:solidFill>
                  <a:srgbClr val="000000"/>
                </a:solidFill>
                <a:uFillTx/>
              </a:defRPr>
            </a:pPr>
            <a:r>
              <a:rPr lang="en-US" sz="4000" b="1" dirty="0" smtClean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  <a:sym typeface="Helvetica"/>
              </a:rPr>
              <a:t>Track</a:t>
            </a:r>
            <a:endParaRPr sz="4000" b="1" dirty="0">
              <a:solidFill>
                <a:schemeClr val="bg1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  <a:sym typeface="Helvetica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159725" y="2987216"/>
            <a:ext cx="5869517" cy="10123885"/>
            <a:chOff x="3159725" y="2987216"/>
            <a:chExt cx="5869517" cy="10123885"/>
          </a:xfrm>
        </p:grpSpPr>
        <p:cxnSp>
          <p:nvCxnSpPr>
            <p:cNvPr id="120" name="Straight Connector 119"/>
            <p:cNvCxnSpPr/>
            <p:nvPr/>
          </p:nvCxnSpPr>
          <p:spPr>
            <a:xfrm flipH="1">
              <a:off x="3687774" y="3047886"/>
              <a:ext cx="0" cy="9473518"/>
            </a:xfrm>
            <a:prstGeom prst="line">
              <a:avLst/>
            </a:prstGeom>
            <a:noFill/>
            <a:ln w="47625" cap="flat">
              <a:solidFill>
                <a:srgbClr val="000000"/>
              </a:solidFill>
              <a:prstDash val="dash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27" name="Shape 827"/>
            <p:cNvSpPr/>
            <p:nvPr/>
          </p:nvSpPr>
          <p:spPr>
            <a:xfrm>
              <a:off x="5702890" y="2987216"/>
              <a:ext cx="2803628" cy="1032384"/>
            </a:xfrm>
            <a:prstGeom prst="roundRect">
              <a:avLst>
                <a:gd name="adj" fmla="val 16009"/>
              </a:avLst>
            </a:prstGeom>
            <a:solidFill>
              <a:schemeClr val="tx2"/>
            </a:solidFill>
            <a:ln w="76200" cap="flat">
              <a:solidFill>
                <a:schemeClr val="accent1">
                  <a:hueOff val="3929895"/>
                  <a:satOff val="89743"/>
                  <a:lumOff val="-68918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430" tIns="38430" rIns="38430" bIns="38430" numCol="1" anchor="ctr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102" dirty="0" smtClean="0">
                  <a:solidFill>
                    <a:schemeClr val="accent1">
                      <a:hueOff val="3929895"/>
                      <a:satOff val="89743"/>
                      <a:lumOff val="-68918"/>
                    </a:schemeClr>
                  </a:solidFill>
                </a:rPr>
                <a:t>Encode(HD)</a:t>
              </a:r>
              <a:endParaRPr sz="3102" dirty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endParaRPr>
            </a:p>
          </p:txBody>
        </p:sp>
        <p:sp>
          <p:nvSpPr>
            <p:cNvPr id="56" name="Shape 827"/>
            <p:cNvSpPr/>
            <p:nvPr/>
          </p:nvSpPr>
          <p:spPr>
            <a:xfrm>
              <a:off x="5702890" y="4418083"/>
              <a:ext cx="2803628" cy="1032384"/>
            </a:xfrm>
            <a:prstGeom prst="roundRect">
              <a:avLst>
                <a:gd name="adj" fmla="val 16009"/>
              </a:avLst>
            </a:prstGeom>
            <a:solidFill>
              <a:schemeClr val="tx2"/>
            </a:solidFill>
            <a:ln w="76200" cap="flat">
              <a:solidFill>
                <a:schemeClr val="accent1">
                  <a:hueOff val="3929895"/>
                  <a:satOff val="89743"/>
                  <a:lumOff val="-68918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430" tIns="38430" rIns="38430" bIns="38430" numCol="1" anchor="ctr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102" dirty="0" smtClean="0">
                  <a:solidFill>
                    <a:schemeClr val="accent1">
                      <a:hueOff val="3929895"/>
                      <a:satOff val="89743"/>
                      <a:lumOff val="-68918"/>
                    </a:schemeClr>
                  </a:solidFill>
                </a:rPr>
                <a:t>Encode(SD)</a:t>
              </a:r>
              <a:endParaRPr sz="3102" dirty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endParaRPr>
            </a:p>
          </p:txBody>
        </p:sp>
        <p:sp>
          <p:nvSpPr>
            <p:cNvPr id="57" name="Shape 827"/>
            <p:cNvSpPr/>
            <p:nvPr/>
          </p:nvSpPr>
          <p:spPr>
            <a:xfrm>
              <a:off x="5702890" y="5848951"/>
              <a:ext cx="2803628" cy="1032384"/>
            </a:xfrm>
            <a:prstGeom prst="roundRect">
              <a:avLst>
                <a:gd name="adj" fmla="val 16009"/>
              </a:avLst>
            </a:prstGeom>
            <a:solidFill>
              <a:schemeClr val="tx2"/>
            </a:solidFill>
            <a:ln w="76200" cap="flat">
              <a:solidFill>
                <a:schemeClr val="accent1">
                  <a:hueOff val="3929895"/>
                  <a:satOff val="89743"/>
                  <a:lumOff val="-68918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430" tIns="38430" rIns="38430" bIns="38430" numCol="1" anchor="ctr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102" smtClean="0">
                  <a:solidFill>
                    <a:schemeClr val="accent1">
                      <a:hueOff val="3929895"/>
                      <a:satOff val="89743"/>
                      <a:lumOff val="-68918"/>
                    </a:schemeClr>
                  </a:solidFill>
                </a:rPr>
                <a:t>Thumbnail</a:t>
              </a:r>
              <a:endParaRPr sz="3102" dirty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endParaRPr>
            </a:p>
          </p:txBody>
        </p:sp>
        <p:sp>
          <p:nvSpPr>
            <p:cNvPr id="61" name="Shape 38"/>
            <p:cNvSpPr/>
            <p:nvPr/>
          </p:nvSpPr>
          <p:spPr>
            <a:xfrm>
              <a:off x="5147230" y="12388596"/>
              <a:ext cx="3882012" cy="72250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marL="27093" marR="27093" defTabSz="609600">
                <a:lnSpc>
                  <a:spcPct val="90000"/>
                </a:lnSpc>
                <a:defRPr sz="8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pPr lvl="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en-US" sz="4000" b="1" smtClean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  <a:sym typeface="Helvetica"/>
                </a:rPr>
                <a:t>Tasks</a:t>
              </a:r>
              <a:endParaRPr sz="4000" b="1" dirty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  <a:sym typeface="Helvetica"/>
              </a:endParaRPr>
            </a:p>
          </p:txBody>
        </p:sp>
        <p:cxnSp>
          <p:nvCxnSpPr>
            <p:cNvPr id="837" name="Connector 837"/>
            <p:cNvCxnSpPr>
              <a:stCxn id="840" idx="3"/>
              <a:endCxn id="831" idx="1"/>
            </p:cNvCxnSpPr>
            <p:nvPr/>
          </p:nvCxnSpPr>
          <p:spPr>
            <a:xfrm>
              <a:off x="3225620" y="8082510"/>
              <a:ext cx="2475596" cy="1799"/>
            </a:xfrm>
            <a:prstGeom prst="straightConnector1">
              <a:avLst/>
            </a:prstGeom>
            <a:ln w="152400" cap="flat">
              <a:solidFill>
                <a:srgbClr val="7030A0"/>
              </a:solidFill>
              <a:prstDash val="solid"/>
              <a:round/>
              <a:tailEnd type="triangle" w="med" len="med"/>
            </a:ln>
            <a:effectLst/>
          </p:spPr>
        </p:cxnSp>
        <p:sp>
          <p:nvSpPr>
            <p:cNvPr id="835" name="Shape 835"/>
            <p:cNvSpPr/>
            <p:nvPr/>
          </p:nvSpPr>
          <p:spPr>
            <a:xfrm>
              <a:off x="5724293" y="9913413"/>
              <a:ext cx="2803627" cy="1462926"/>
            </a:xfrm>
            <a:prstGeom prst="roundRect">
              <a:avLst>
                <a:gd name="adj" fmla="val 16009"/>
              </a:avLst>
            </a:prstGeom>
            <a:solidFill>
              <a:schemeClr val="tx2"/>
            </a:solidFill>
            <a:ln w="76200" cap="flat">
              <a:solidFill>
                <a:schemeClr val="accent1">
                  <a:hueOff val="3929895"/>
                  <a:satOff val="89743"/>
                  <a:lumOff val="-68918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430" tIns="38430" rIns="38430" bIns="38430" numCol="1" anchor="ctr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sz="3102">
                  <a:solidFill>
                    <a:schemeClr val="accent1">
                      <a:hueOff val="3929895"/>
                      <a:satOff val="89743"/>
                      <a:lumOff val="-68918"/>
                    </a:schemeClr>
                  </a:solidFill>
                </a:rPr>
                <a:t>Analysis</a:t>
              </a:r>
            </a:p>
          </p:txBody>
        </p:sp>
        <p:sp>
          <p:nvSpPr>
            <p:cNvPr id="831" name="Shape 831"/>
            <p:cNvSpPr/>
            <p:nvPr/>
          </p:nvSpPr>
          <p:spPr>
            <a:xfrm>
              <a:off x="5701216" y="7352846"/>
              <a:ext cx="2803627" cy="1462926"/>
            </a:xfrm>
            <a:prstGeom prst="roundRect">
              <a:avLst>
                <a:gd name="adj" fmla="val 16009"/>
              </a:avLst>
            </a:prstGeom>
            <a:solidFill>
              <a:schemeClr val="tx2"/>
            </a:solidFill>
            <a:ln w="76200" cap="flat">
              <a:solidFill>
                <a:schemeClr val="accent1">
                  <a:hueOff val="3929895"/>
                  <a:satOff val="89743"/>
                  <a:lumOff val="-68918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430" tIns="38430" rIns="38430" bIns="38430" numCol="1" anchor="ctr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102" dirty="0" smtClean="0">
                  <a:solidFill>
                    <a:schemeClr val="accent1">
                      <a:hueOff val="3929895"/>
                      <a:satOff val="89743"/>
                      <a:lumOff val="-68918"/>
                    </a:schemeClr>
                  </a:solidFill>
                </a:rPr>
                <a:t>Encode(AAC)</a:t>
              </a:r>
              <a:endParaRPr sz="3102" dirty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endParaRPr>
            </a:p>
          </p:txBody>
        </p:sp>
        <p:cxnSp>
          <p:nvCxnSpPr>
            <p:cNvPr id="116" name="Connector 822"/>
            <p:cNvCxnSpPr>
              <a:endCxn id="835" idx="1"/>
            </p:cNvCxnSpPr>
            <p:nvPr/>
          </p:nvCxnSpPr>
          <p:spPr>
            <a:xfrm>
              <a:off x="3159725" y="10626459"/>
              <a:ext cx="2564568" cy="18417"/>
            </a:xfrm>
            <a:prstGeom prst="bentConnector3">
              <a:avLst>
                <a:gd name="adj1" fmla="val 50000"/>
              </a:avLst>
            </a:prstGeom>
            <a:ln w="152400" cap="flat">
              <a:solidFill>
                <a:srgbClr val="7030A0"/>
              </a:solidFill>
              <a:prstDash val="solid"/>
              <a:round/>
              <a:tailEnd type="triangle" w="med" len="med"/>
            </a:ln>
            <a:effectLst/>
          </p:spPr>
        </p:cxnSp>
        <p:cxnSp>
          <p:nvCxnSpPr>
            <p:cNvPr id="40" name="Connector 837"/>
            <p:cNvCxnSpPr>
              <a:stCxn id="839" idx="6"/>
              <a:endCxn id="827" idx="1"/>
            </p:cNvCxnSpPr>
            <p:nvPr/>
          </p:nvCxnSpPr>
          <p:spPr>
            <a:xfrm flipV="1">
              <a:off x="3225583" y="3503408"/>
              <a:ext cx="2477307" cy="1519918"/>
            </a:xfrm>
            <a:prstGeom prst="straightConnector1">
              <a:avLst/>
            </a:prstGeom>
            <a:ln w="152400" cap="flat">
              <a:solidFill>
                <a:srgbClr val="7030A0"/>
              </a:solidFill>
              <a:prstDash val="solid"/>
              <a:round/>
              <a:tailEnd type="triangle" w="med" len="med"/>
            </a:ln>
            <a:effectLst/>
          </p:spPr>
        </p:cxnSp>
        <p:cxnSp>
          <p:nvCxnSpPr>
            <p:cNvPr id="45" name="Connector 837"/>
            <p:cNvCxnSpPr>
              <a:stCxn id="839" idx="6"/>
            </p:cNvCxnSpPr>
            <p:nvPr/>
          </p:nvCxnSpPr>
          <p:spPr>
            <a:xfrm flipV="1">
              <a:off x="3225583" y="4934275"/>
              <a:ext cx="2397793" cy="89051"/>
            </a:xfrm>
            <a:prstGeom prst="straightConnector1">
              <a:avLst/>
            </a:prstGeom>
            <a:ln w="152400" cap="flat">
              <a:solidFill>
                <a:srgbClr val="7030A0"/>
              </a:solidFill>
              <a:prstDash val="solid"/>
              <a:round/>
              <a:tailEnd type="triangle" w="med" len="med"/>
            </a:ln>
            <a:effectLst/>
          </p:spPr>
        </p:cxnSp>
        <p:cxnSp>
          <p:nvCxnSpPr>
            <p:cNvPr id="46" name="Connector 837"/>
            <p:cNvCxnSpPr>
              <a:endCxn id="57" idx="1"/>
            </p:cNvCxnSpPr>
            <p:nvPr/>
          </p:nvCxnSpPr>
          <p:spPr>
            <a:xfrm>
              <a:off x="3239239" y="5023326"/>
              <a:ext cx="2463651" cy="1341817"/>
            </a:xfrm>
            <a:prstGeom prst="straightConnector1">
              <a:avLst/>
            </a:prstGeom>
            <a:ln w="152400" cap="flat">
              <a:solidFill>
                <a:srgbClr val="7030A0"/>
              </a:solidFill>
              <a:prstDash val="solid"/>
              <a:round/>
              <a:tailEnd type="triangle" w="med" len="med"/>
            </a:ln>
            <a:effectLst/>
          </p:spPr>
        </p:cxnSp>
      </p:grpSp>
      <p:sp>
        <p:nvSpPr>
          <p:cNvPr id="63" name="Shape 858"/>
          <p:cNvSpPr/>
          <p:nvPr/>
        </p:nvSpPr>
        <p:spPr>
          <a:xfrm>
            <a:off x="11455853" y="3047886"/>
            <a:ext cx="12134262" cy="9693742"/>
          </a:xfrm>
          <a:prstGeom prst="rect">
            <a:avLst/>
          </a:prstGeom>
          <a:solidFill>
            <a:schemeClr val="accent1">
              <a:hueOff val="3929895"/>
              <a:satOff val="89743"/>
              <a:lumOff val="-68918"/>
              <a:alpha val="7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3600" dirty="0" smtClean="0"/>
              <a:t> </a:t>
            </a:r>
            <a:r>
              <a:rPr lang="en-US" sz="3600" dirty="0" smtClean="0">
                <a:solidFill>
                  <a:srgbClr val="FFFF00"/>
                </a:solidFill>
              </a:rPr>
              <a:t> </a:t>
            </a:r>
            <a:br>
              <a:rPr lang="en-US" sz="3600" dirty="0" smtClean="0">
                <a:solidFill>
                  <a:srgbClr val="FFFF00"/>
                </a:solidFill>
              </a:rPr>
            </a:br>
            <a:r>
              <a:rPr lang="en-US" sz="3600" dirty="0" smtClean="0">
                <a:solidFill>
                  <a:srgbClr val="FFFF00"/>
                </a:solidFill>
              </a:rPr>
              <a:t> 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 smtClean="0">
                <a:solidFill>
                  <a:srgbClr val="FFFF00"/>
                </a:solidFill>
              </a:rPr>
              <a:t> 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3600" dirty="0" smtClean="0">
                <a:solidFill>
                  <a:srgbClr val="FFFF00"/>
                </a:solidFill>
              </a:rPr>
              <a:t>   -&gt;</a:t>
            </a:r>
            <a:r>
              <a:rPr lang="en-US" sz="3600" dirty="0" err="1" smtClean="0">
                <a:solidFill>
                  <a:srgbClr val="FFFF00"/>
                </a:solidFill>
              </a:rPr>
              <a:t>addTask</a:t>
            </a:r>
            <a:r>
              <a:rPr lang="en-US" sz="3600" dirty="0" smtClean="0">
                <a:solidFill>
                  <a:srgbClr val="FFFF00"/>
                </a:solidFill>
              </a:rPr>
              <a:t>(Encode(HD), Encode(SD), Thumb)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endParaRPr lang="en-US" sz="3600" dirty="0" smtClean="0">
              <a:solidFill>
                <a:srgbClr val="FFFF00"/>
              </a:solidFill>
            </a:endParaRP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3600" dirty="0" smtClean="0">
                <a:solidFill>
                  <a:srgbClr val="FFFF00"/>
                </a:solidFill>
              </a:rPr>
              <a:t>  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3600" dirty="0" smtClean="0">
                <a:solidFill>
                  <a:srgbClr val="FFFF00"/>
                </a:solidFill>
              </a:rPr>
              <a:t>   -&gt;</a:t>
            </a:r>
            <a:r>
              <a:rPr lang="en-US" sz="3600" dirty="0" err="1" smtClean="0">
                <a:solidFill>
                  <a:srgbClr val="FFFF00"/>
                </a:solidFill>
              </a:rPr>
              <a:t>addTask</a:t>
            </a:r>
            <a:r>
              <a:rPr lang="en-US" sz="3600" dirty="0" smtClean="0">
                <a:solidFill>
                  <a:srgbClr val="FFFF00"/>
                </a:solidFill>
              </a:rPr>
              <a:t>(Encode(AAC))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endParaRPr lang="en-US" sz="3600" dirty="0" smtClean="0">
              <a:solidFill>
                <a:srgbClr val="FFFF00"/>
              </a:solidFill>
            </a:endParaRP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3600" dirty="0" smtClean="0">
                <a:solidFill>
                  <a:srgbClr val="FFFF00"/>
                </a:solidFill>
              </a:rPr>
              <a:t>  </a:t>
            </a:r>
            <a:endParaRPr lang="en-US" sz="3600" dirty="0">
              <a:solidFill>
                <a:srgbClr val="FFFF00"/>
              </a:solidFill>
            </a:endParaRP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 smtClean="0">
                <a:solidFill>
                  <a:srgbClr val="FFFF00"/>
                </a:solidFill>
              </a:rPr>
              <a:t>  -&gt;</a:t>
            </a:r>
            <a:r>
              <a:rPr lang="en-US" sz="3600" dirty="0" err="1" smtClean="0">
                <a:solidFill>
                  <a:srgbClr val="FFFF00"/>
                </a:solidFill>
              </a:rPr>
              <a:t>addTask</a:t>
            </a:r>
            <a:r>
              <a:rPr lang="en-US" sz="3600" dirty="0" smtClean="0">
                <a:solidFill>
                  <a:srgbClr val="FFFF00"/>
                </a:solidFill>
              </a:rPr>
              <a:t>(Analysis)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30" name="Shape 858"/>
          <p:cNvSpPr/>
          <p:nvPr/>
        </p:nvSpPr>
        <p:spPr>
          <a:xfrm>
            <a:off x="11501660" y="3064319"/>
            <a:ext cx="12134262" cy="9693742"/>
          </a:xfrm>
          <a:prstGeom prst="rect">
            <a:avLst/>
          </a:prstGeom>
          <a:solidFill>
            <a:schemeClr val="accent1">
              <a:hueOff val="3929895"/>
              <a:satOff val="89743"/>
              <a:lumOff val="-68918"/>
              <a:alpha val="87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3600" dirty="0" smtClean="0"/>
              <a:t> </a:t>
            </a:r>
            <a:r>
              <a:rPr lang="en-US" sz="3600" dirty="0" smtClean="0">
                <a:solidFill>
                  <a:srgbClr val="FFFF00"/>
                </a:solidFill>
              </a:rPr>
              <a:t> </a:t>
            </a:r>
            <a:br>
              <a:rPr lang="en-US" sz="3600" dirty="0" smtClean="0">
                <a:solidFill>
                  <a:srgbClr val="FFFF00"/>
                </a:solidFill>
              </a:rPr>
            </a:br>
            <a:r>
              <a:rPr lang="en-US" sz="3600" dirty="0" smtClean="0">
                <a:solidFill>
                  <a:srgbClr val="FFFF00"/>
                </a:solidFill>
              </a:rPr>
              <a:t> 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 smtClean="0">
                <a:solidFill>
                  <a:srgbClr val="FFFF00"/>
                </a:solidFill>
              </a:rPr>
              <a:t> 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3600" dirty="0" smtClean="0">
                <a:solidFill>
                  <a:srgbClr val="FFFF00"/>
                </a:solidFill>
              </a:rPr>
              <a:t>   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 smtClean="0">
                <a:solidFill>
                  <a:srgbClr val="FFFF00"/>
                </a:solidFill>
              </a:rPr>
              <a:t>  -&gt;</a:t>
            </a:r>
            <a:r>
              <a:rPr lang="en-US" sz="3600" dirty="0" err="1" smtClean="0">
                <a:solidFill>
                  <a:srgbClr val="FFFF00"/>
                </a:solidFill>
              </a:rPr>
              <a:t>addTask</a:t>
            </a:r>
            <a:r>
              <a:rPr lang="en-US" sz="3600" dirty="0" smtClean="0">
                <a:solidFill>
                  <a:srgbClr val="FFFF00"/>
                </a:solidFill>
              </a:rPr>
              <a:t>(Encode(HD, 10s), 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 smtClean="0">
                <a:solidFill>
                  <a:srgbClr val="FFFF00"/>
                </a:solidFill>
              </a:rPr>
              <a:t>            Encode(SD, 10s), Thumb(10s))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endParaRPr lang="en-US" sz="3600" dirty="0" smtClean="0">
              <a:solidFill>
                <a:srgbClr val="FFFF00"/>
              </a:solidFill>
            </a:endParaRP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3600" dirty="0" smtClean="0">
                <a:solidFill>
                  <a:srgbClr val="FFFF00"/>
                </a:solidFill>
              </a:rPr>
              <a:t>  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3600" dirty="0" smtClean="0">
                <a:solidFill>
                  <a:srgbClr val="FFFF00"/>
                </a:solidFill>
              </a:rPr>
              <a:t>   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endParaRPr lang="en-US" sz="3600" dirty="0" smtClean="0">
              <a:solidFill>
                <a:srgbClr val="FFFF00"/>
              </a:solidFill>
            </a:endParaRP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3600" dirty="0" smtClean="0">
                <a:solidFill>
                  <a:srgbClr val="FFFF00"/>
                </a:solidFill>
              </a:rPr>
              <a:t>  </a:t>
            </a:r>
            <a:endParaRPr lang="en-US" sz="3600" dirty="0">
              <a:solidFill>
                <a:srgbClr val="FFFF00"/>
              </a:solidFill>
            </a:endParaRP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3600" dirty="0" smtClean="0">
                <a:solidFill>
                  <a:srgbClr val="FFFF00"/>
                </a:solidFill>
              </a:rPr>
              <a:t>  </a:t>
            </a:r>
            <a:endParaRPr lang="en-US" sz="3600" dirty="0">
              <a:solidFill>
                <a:srgbClr val="FFFF00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132979" y="4232148"/>
            <a:ext cx="2320661" cy="7564418"/>
            <a:chOff x="4986522" y="4624036"/>
            <a:chExt cx="2320661" cy="7564418"/>
          </a:xfrm>
        </p:grpSpPr>
        <p:grpSp>
          <p:nvGrpSpPr>
            <p:cNvPr id="36" name="Group 35"/>
            <p:cNvGrpSpPr/>
            <p:nvPr/>
          </p:nvGrpSpPr>
          <p:grpSpPr>
            <a:xfrm>
              <a:off x="5174300" y="7497872"/>
              <a:ext cx="1945105" cy="1879859"/>
              <a:chOff x="7748168" y="6007740"/>
              <a:chExt cx="1945105" cy="1879859"/>
            </a:xfrm>
          </p:grpSpPr>
          <p:pic>
            <p:nvPicPr>
              <p:cNvPr id="50" name="pasted-image.pdf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812619" y="6007740"/>
                <a:ext cx="1816203" cy="12201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1" name="Text Placeholder 1"/>
              <p:cNvSpPr txBox="1">
                <a:spLocks/>
              </p:cNvSpPr>
              <p:nvPr/>
            </p:nvSpPr>
            <p:spPr>
              <a:xfrm>
                <a:off x="7748168" y="7268611"/>
                <a:ext cx="1945105" cy="61898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27093" marR="27093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593363" marR="27093" indent="-312270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9144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11938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14732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17526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20320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23114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25908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algn="ctr"/>
                <a:r>
                  <a:rPr lang="en-US" sz="3100" b="1" dirty="0" smtClean="0">
                    <a:solidFill>
                      <a:schemeClr val="bg1">
                        <a:lumMod val="50000"/>
                      </a:schemeClr>
                    </a:solidFill>
                    <a:latin typeface="Vista Sans OT Reg" charset="0"/>
                    <a:ea typeface="Vista Sans OT Reg" charset="0"/>
                    <a:cs typeface="Vista Sans OT Reg" charset="0"/>
                  </a:rPr>
                  <a:t>Sound</a:t>
                </a:r>
                <a:endParaRPr lang="en-US" sz="3100" b="1" dirty="0">
                  <a:solidFill>
                    <a:schemeClr val="bg1">
                      <a:lumMod val="50000"/>
                    </a:schemeClr>
                  </a:solidFill>
                  <a:latin typeface="Vista Sans OT Reg" charset="0"/>
                  <a:ea typeface="Vista Sans OT Reg" charset="0"/>
                  <a:cs typeface="Vista Sans OT Reg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4997409" y="9964740"/>
              <a:ext cx="2298887" cy="2223714"/>
              <a:chOff x="7639011" y="8508475"/>
              <a:chExt cx="2298887" cy="2223714"/>
            </a:xfrm>
          </p:grpSpPr>
          <p:pic>
            <p:nvPicPr>
              <p:cNvPr id="48" name="pasted-image.pdf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115877" y="8508475"/>
                <a:ext cx="1345154" cy="17362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9" name="Text Placeholder 1"/>
              <p:cNvSpPr txBox="1">
                <a:spLocks/>
              </p:cNvSpPr>
              <p:nvPr/>
            </p:nvSpPr>
            <p:spPr>
              <a:xfrm>
                <a:off x="7639011" y="10138813"/>
                <a:ext cx="2298887" cy="59337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27093" marR="27093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593363" marR="27093" indent="-312270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9144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11938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14732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17526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20320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23114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25908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algn="ctr"/>
                <a:r>
                  <a:rPr lang="en-US" sz="3100" b="1" dirty="0" smtClean="0">
                    <a:solidFill>
                      <a:schemeClr val="bg1">
                        <a:lumMod val="50000"/>
                      </a:schemeClr>
                    </a:solidFill>
                    <a:latin typeface="Vista Sans OT Reg" charset="0"/>
                    <a:ea typeface="Vista Sans OT Reg" charset="0"/>
                    <a:cs typeface="Vista Sans OT Reg" charset="0"/>
                  </a:rPr>
                  <a:t>Metadata</a:t>
                </a:r>
                <a:endParaRPr lang="en-US" sz="3100" b="1" dirty="0">
                  <a:solidFill>
                    <a:schemeClr val="bg1">
                      <a:lumMod val="50000"/>
                    </a:schemeClr>
                  </a:solidFill>
                  <a:latin typeface="Vista Sans OT Reg" charset="0"/>
                  <a:ea typeface="Vista Sans OT Reg" charset="0"/>
                  <a:cs typeface="Vista Sans OT Reg" charset="0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4986522" y="4624036"/>
              <a:ext cx="2320661" cy="2120227"/>
              <a:chOff x="7560390" y="3811238"/>
              <a:chExt cx="2320661" cy="2120227"/>
            </a:xfrm>
          </p:grpSpPr>
          <p:pic>
            <p:nvPicPr>
              <p:cNvPr id="41" name="pasted-image.pdf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036569" y="3811238"/>
                <a:ext cx="1368302" cy="16520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7" name="Text Placeholder 1"/>
              <p:cNvSpPr txBox="1">
                <a:spLocks/>
              </p:cNvSpPr>
              <p:nvPr/>
            </p:nvSpPr>
            <p:spPr>
              <a:xfrm>
                <a:off x="7560390" y="5190654"/>
                <a:ext cx="2320661" cy="7408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27093" marR="27093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593363" marR="27093" indent="-312270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9144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11938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14732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17526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20320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23114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25908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algn="ctr"/>
                <a:r>
                  <a:rPr lang="en-US" sz="3100" b="1" dirty="0" smtClean="0">
                    <a:solidFill>
                      <a:schemeClr val="bg1">
                        <a:lumMod val="50000"/>
                      </a:schemeClr>
                    </a:solidFill>
                    <a:latin typeface="Vista Sans OT Reg" charset="0"/>
                    <a:ea typeface="Vista Sans OT Reg" charset="0"/>
                    <a:cs typeface="Vista Sans OT Reg" charset="0"/>
                  </a:rPr>
                  <a:t>Images</a:t>
                </a:r>
                <a:endParaRPr lang="en-US" sz="3100" b="1" dirty="0">
                  <a:solidFill>
                    <a:schemeClr val="bg1">
                      <a:lumMod val="50000"/>
                    </a:schemeClr>
                  </a:solidFill>
                  <a:latin typeface="Vista Sans OT Reg" charset="0"/>
                  <a:ea typeface="Vista Sans OT Reg" charset="0"/>
                  <a:cs typeface="Vista Sans OT Reg" charset="0"/>
                </a:endParaRPr>
              </a:p>
            </p:txBody>
          </p:sp>
        </p:grpSp>
      </p:grpSp>
      <p:sp>
        <p:nvSpPr>
          <p:cNvPr id="52" name="Rectangle 51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3" grpId="0" animBg="1"/>
      <p:bldP spid="3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167"/>
          <p:cNvSpPr/>
          <p:nvPr/>
        </p:nvSpPr>
        <p:spPr>
          <a:xfrm>
            <a:off x="4833940" y="2641600"/>
            <a:ext cx="4587724" cy="4428653"/>
          </a:xfrm>
          <a:prstGeom prst="roundRect">
            <a:avLst>
              <a:gd name="adj" fmla="val 882"/>
            </a:avLst>
          </a:prstGeom>
          <a:solidFill>
            <a:srgbClr val="FF7129">
              <a:alpha val="61000"/>
            </a:srgbClr>
          </a:solidFill>
          <a:ln w="66675" cap="flat">
            <a:solidFill>
              <a:srgbClr val="FF7129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23145" marR="23145" lvl="0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844" name="Shape 844"/>
          <p:cNvSpPr/>
          <p:nvPr/>
        </p:nvSpPr>
        <p:spPr>
          <a:xfrm>
            <a:off x="37954779" y="3098687"/>
            <a:ext cx="599587" cy="7333327"/>
          </a:xfrm>
          <a:prstGeom prst="rect">
            <a:avLst/>
          </a:prstGeom>
          <a:solidFill>
            <a:schemeClr val="accent1">
              <a:hueOff val="3929895"/>
              <a:satOff val="89743"/>
              <a:lumOff val="-68918"/>
              <a:alpha val="2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 algn="ctr">
              <a:lnSpc>
                <a:spcPct val="100000"/>
              </a:lnSpc>
              <a:defRPr sz="3200" b="0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2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 on stream-of-tracks interface</a:t>
            </a:r>
            <a:endParaRPr lang="en-US" dirty="0"/>
          </a:p>
        </p:txBody>
      </p:sp>
      <p:sp>
        <p:nvSpPr>
          <p:cNvPr id="121" name="Shape 38"/>
          <p:cNvSpPr/>
          <p:nvPr/>
        </p:nvSpPr>
        <p:spPr>
          <a:xfrm>
            <a:off x="556924" y="12417194"/>
            <a:ext cx="3836170" cy="722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27093" marR="27093" defTabSz="609600">
              <a:lnSpc>
                <a:spcPct val="90000"/>
              </a:lnSpc>
              <a:defRPr sz="8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defRPr sz="1800">
                <a:solidFill>
                  <a:srgbClr val="000000"/>
                </a:solidFill>
                <a:uFillTx/>
              </a:defRPr>
            </a:pPr>
            <a:r>
              <a:rPr lang="en-US" sz="4000" b="1" dirty="0" smtClean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  <a:sym typeface="Helvetica"/>
              </a:rPr>
              <a:t>Track</a:t>
            </a:r>
            <a:endParaRPr sz="4000" b="1" dirty="0">
              <a:solidFill>
                <a:schemeClr val="bg1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  <a:sym typeface="Helvetica"/>
            </a:endParaRPr>
          </a:p>
        </p:txBody>
      </p:sp>
      <p:cxnSp>
        <p:nvCxnSpPr>
          <p:cNvPr id="120" name="Straight Connector 119"/>
          <p:cNvCxnSpPr/>
          <p:nvPr/>
        </p:nvCxnSpPr>
        <p:spPr>
          <a:xfrm flipH="1">
            <a:off x="3687774" y="3047886"/>
            <a:ext cx="0" cy="9473518"/>
          </a:xfrm>
          <a:prstGeom prst="line">
            <a:avLst/>
          </a:prstGeom>
          <a:noFill/>
          <a:ln w="47625" cap="flat">
            <a:solidFill>
              <a:srgbClr val="000000"/>
            </a:solidFill>
            <a:prstDash val="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27" name="Shape 827"/>
          <p:cNvSpPr/>
          <p:nvPr/>
        </p:nvSpPr>
        <p:spPr>
          <a:xfrm>
            <a:off x="5702890" y="2987216"/>
            <a:ext cx="2803628" cy="1032384"/>
          </a:xfrm>
          <a:prstGeom prst="roundRect">
            <a:avLst>
              <a:gd name="adj" fmla="val 16009"/>
            </a:avLst>
          </a:prstGeom>
          <a:solidFill>
            <a:schemeClr val="tx2"/>
          </a:solidFill>
          <a:ln w="76200" cap="flat">
            <a:solidFill>
              <a:schemeClr val="accent1">
                <a:hueOff val="3929895"/>
                <a:satOff val="89743"/>
                <a:lumOff val="-68918"/>
              </a:schemeClr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430" tIns="38430" rIns="38430" bIns="38430" numCol="1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3102" dirty="0" smtClean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rPr>
              <a:t>Encode(HD)</a:t>
            </a:r>
            <a:endParaRPr sz="3102" dirty="0">
              <a:solidFill>
                <a:schemeClr val="accent1">
                  <a:hueOff val="3929895"/>
                  <a:satOff val="89743"/>
                  <a:lumOff val="-68918"/>
                </a:schemeClr>
              </a:solidFill>
            </a:endParaRPr>
          </a:p>
        </p:txBody>
      </p:sp>
      <p:sp>
        <p:nvSpPr>
          <p:cNvPr id="56" name="Shape 827"/>
          <p:cNvSpPr/>
          <p:nvPr/>
        </p:nvSpPr>
        <p:spPr>
          <a:xfrm>
            <a:off x="5702890" y="4418083"/>
            <a:ext cx="2803628" cy="1032384"/>
          </a:xfrm>
          <a:prstGeom prst="roundRect">
            <a:avLst>
              <a:gd name="adj" fmla="val 16009"/>
            </a:avLst>
          </a:prstGeom>
          <a:solidFill>
            <a:schemeClr val="tx2"/>
          </a:solidFill>
          <a:ln w="76200" cap="flat">
            <a:solidFill>
              <a:schemeClr val="accent1">
                <a:hueOff val="3929895"/>
                <a:satOff val="89743"/>
                <a:lumOff val="-68918"/>
              </a:schemeClr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430" tIns="38430" rIns="38430" bIns="38430" numCol="1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3102" dirty="0" smtClean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rPr>
              <a:t>Encode(SD)</a:t>
            </a:r>
            <a:endParaRPr sz="3102" dirty="0">
              <a:solidFill>
                <a:schemeClr val="accent1">
                  <a:hueOff val="3929895"/>
                  <a:satOff val="89743"/>
                  <a:lumOff val="-68918"/>
                </a:schemeClr>
              </a:solidFill>
            </a:endParaRPr>
          </a:p>
        </p:txBody>
      </p:sp>
      <p:sp>
        <p:nvSpPr>
          <p:cNvPr id="57" name="Shape 827"/>
          <p:cNvSpPr/>
          <p:nvPr/>
        </p:nvSpPr>
        <p:spPr>
          <a:xfrm>
            <a:off x="5702890" y="5848951"/>
            <a:ext cx="2803628" cy="1032384"/>
          </a:xfrm>
          <a:prstGeom prst="roundRect">
            <a:avLst>
              <a:gd name="adj" fmla="val 16009"/>
            </a:avLst>
          </a:prstGeom>
          <a:solidFill>
            <a:schemeClr val="tx2"/>
          </a:solidFill>
          <a:ln w="76200" cap="flat">
            <a:solidFill>
              <a:schemeClr val="accent1">
                <a:hueOff val="3929895"/>
                <a:satOff val="89743"/>
                <a:lumOff val="-68918"/>
              </a:schemeClr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430" tIns="38430" rIns="38430" bIns="38430" numCol="1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3102" smtClean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rPr>
              <a:t>Thumbnail</a:t>
            </a:r>
            <a:endParaRPr sz="3102" dirty="0">
              <a:solidFill>
                <a:schemeClr val="accent1">
                  <a:hueOff val="3929895"/>
                  <a:satOff val="89743"/>
                  <a:lumOff val="-68918"/>
                </a:schemeClr>
              </a:solidFill>
            </a:endParaRPr>
          </a:p>
        </p:txBody>
      </p:sp>
      <p:sp>
        <p:nvSpPr>
          <p:cNvPr id="61" name="Shape 38"/>
          <p:cNvSpPr/>
          <p:nvPr/>
        </p:nvSpPr>
        <p:spPr>
          <a:xfrm>
            <a:off x="5147230" y="12388596"/>
            <a:ext cx="3882012" cy="722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27093" marR="27093" defTabSz="609600">
              <a:lnSpc>
                <a:spcPct val="90000"/>
              </a:lnSpc>
              <a:defRPr sz="8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defRPr sz="1800">
                <a:solidFill>
                  <a:srgbClr val="000000"/>
                </a:solidFill>
                <a:uFillTx/>
              </a:defRPr>
            </a:pPr>
            <a:r>
              <a:rPr lang="en-US" sz="4000" b="1" dirty="0" smtClean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  <a:sym typeface="Helvetica"/>
              </a:rPr>
              <a:t>Tasks</a:t>
            </a:r>
            <a:endParaRPr sz="4000" b="1" dirty="0">
              <a:solidFill>
                <a:schemeClr val="bg1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  <a:sym typeface="Helvetica"/>
            </a:endParaRPr>
          </a:p>
        </p:txBody>
      </p:sp>
      <p:cxnSp>
        <p:nvCxnSpPr>
          <p:cNvPr id="837" name="Connector 837"/>
          <p:cNvCxnSpPr>
            <a:stCxn id="840" idx="3"/>
            <a:endCxn id="831" idx="1"/>
          </p:cNvCxnSpPr>
          <p:nvPr/>
        </p:nvCxnSpPr>
        <p:spPr>
          <a:xfrm>
            <a:off x="3225620" y="8082510"/>
            <a:ext cx="2475596" cy="1799"/>
          </a:xfrm>
          <a:prstGeom prst="straightConnector1">
            <a:avLst/>
          </a:prstGeom>
          <a:ln w="152400" cap="flat">
            <a:solidFill>
              <a:srgbClr val="7030A0"/>
            </a:solidFill>
            <a:prstDash val="solid"/>
            <a:round/>
            <a:tailEnd type="triangle" w="med" len="med"/>
          </a:ln>
          <a:effectLst/>
        </p:spPr>
      </p:cxnSp>
      <p:sp>
        <p:nvSpPr>
          <p:cNvPr id="835" name="Shape 835"/>
          <p:cNvSpPr/>
          <p:nvPr/>
        </p:nvSpPr>
        <p:spPr>
          <a:xfrm>
            <a:off x="5724293" y="9913413"/>
            <a:ext cx="2803627" cy="1462926"/>
          </a:xfrm>
          <a:prstGeom prst="roundRect">
            <a:avLst>
              <a:gd name="adj" fmla="val 16009"/>
            </a:avLst>
          </a:prstGeom>
          <a:solidFill>
            <a:schemeClr val="tx2"/>
          </a:solidFill>
          <a:ln w="76200" cap="flat">
            <a:solidFill>
              <a:schemeClr val="accent1">
                <a:hueOff val="3929895"/>
                <a:satOff val="89743"/>
                <a:lumOff val="-68918"/>
              </a:schemeClr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430" tIns="38430" rIns="38430" bIns="38430" numCol="1" anchor="ctr">
            <a:noAutofit/>
          </a:bodyPr>
          <a:lstStyle/>
          <a:p>
            <a:pPr>
              <a:lnSpc>
                <a:spcPct val="120000"/>
              </a:lnSpc>
            </a:pPr>
            <a:r>
              <a:rPr sz="3102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rPr>
              <a:t>Analysis</a:t>
            </a:r>
          </a:p>
        </p:txBody>
      </p:sp>
      <p:sp>
        <p:nvSpPr>
          <p:cNvPr id="831" name="Shape 831"/>
          <p:cNvSpPr/>
          <p:nvPr/>
        </p:nvSpPr>
        <p:spPr>
          <a:xfrm>
            <a:off x="5701216" y="7352846"/>
            <a:ext cx="2803627" cy="1462926"/>
          </a:xfrm>
          <a:prstGeom prst="roundRect">
            <a:avLst>
              <a:gd name="adj" fmla="val 16009"/>
            </a:avLst>
          </a:prstGeom>
          <a:solidFill>
            <a:schemeClr val="tx2"/>
          </a:solidFill>
          <a:ln w="76200" cap="flat">
            <a:solidFill>
              <a:schemeClr val="accent1">
                <a:hueOff val="3929895"/>
                <a:satOff val="89743"/>
                <a:lumOff val="-68918"/>
              </a:schemeClr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430" tIns="38430" rIns="38430" bIns="38430" numCol="1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3102" dirty="0" smtClean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rPr>
              <a:t>Encode(AAC)</a:t>
            </a:r>
            <a:endParaRPr sz="3102" dirty="0">
              <a:solidFill>
                <a:schemeClr val="accent1">
                  <a:hueOff val="3929895"/>
                  <a:satOff val="89743"/>
                  <a:lumOff val="-68918"/>
                </a:schemeClr>
              </a:solidFill>
            </a:endParaRPr>
          </a:p>
        </p:txBody>
      </p:sp>
      <p:cxnSp>
        <p:nvCxnSpPr>
          <p:cNvPr id="116" name="Connector 822"/>
          <p:cNvCxnSpPr>
            <a:stCxn id="841" idx="3"/>
            <a:endCxn id="835" idx="1"/>
          </p:cNvCxnSpPr>
          <p:nvPr/>
        </p:nvCxnSpPr>
        <p:spPr>
          <a:xfrm>
            <a:off x="3159725" y="10626459"/>
            <a:ext cx="2564568" cy="18417"/>
          </a:xfrm>
          <a:prstGeom prst="bentConnector3">
            <a:avLst>
              <a:gd name="adj1" fmla="val 50000"/>
            </a:avLst>
          </a:prstGeom>
          <a:ln w="152400" cap="flat">
            <a:solidFill>
              <a:srgbClr val="7030A0"/>
            </a:solidFill>
            <a:prstDash val="solid"/>
            <a:round/>
            <a:tailEnd type="triangle" w="med" len="med"/>
          </a:ln>
          <a:effectLst/>
        </p:spPr>
      </p:cxnSp>
      <p:cxnSp>
        <p:nvCxnSpPr>
          <p:cNvPr id="40" name="Connector 837"/>
          <p:cNvCxnSpPr>
            <a:stCxn id="839" idx="6"/>
            <a:endCxn id="827" idx="1"/>
          </p:cNvCxnSpPr>
          <p:nvPr/>
        </p:nvCxnSpPr>
        <p:spPr>
          <a:xfrm flipV="1">
            <a:off x="3225583" y="3503408"/>
            <a:ext cx="2477307" cy="1519918"/>
          </a:xfrm>
          <a:prstGeom prst="straightConnector1">
            <a:avLst/>
          </a:prstGeom>
          <a:ln w="152400" cap="flat">
            <a:solidFill>
              <a:srgbClr val="7030A0"/>
            </a:solidFill>
            <a:prstDash val="solid"/>
            <a:round/>
            <a:tailEnd type="triangle" w="med" len="med"/>
          </a:ln>
          <a:effectLst/>
        </p:spPr>
      </p:cxnSp>
      <p:cxnSp>
        <p:nvCxnSpPr>
          <p:cNvPr id="45" name="Connector 837"/>
          <p:cNvCxnSpPr>
            <a:stCxn id="839" idx="6"/>
          </p:cNvCxnSpPr>
          <p:nvPr/>
        </p:nvCxnSpPr>
        <p:spPr>
          <a:xfrm flipV="1">
            <a:off x="3225583" y="4934275"/>
            <a:ext cx="2397793" cy="89051"/>
          </a:xfrm>
          <a:prstGeom prst="straightConnector1">
            <a:avLst/>
          </a:prstGeom>
          <a:ln w="152400" cap="flat">
            <a:solidFill>
              <a:srgbClr val="7030A0"/>
            </a:solidFill>
            <a:prstDash val="solid"/>
            <a:round/>
            <a:tailEnd type="triangle" w="med" len="med"/>
          </a:ln>
          <a:effectLst/>
        </p:spPr>
      </p:cxnSp>
      <p:cxnSp>
        <p:nvCxnSpPr>
          <p:cNvPr id="46" name="Connector 837"/>
          <p:cNvCxnSpPr>
            <a:endCxn id="57" idx="1"/>
          </p:cNvCxnSpPr>
          <p:nvPr/>
        </p:nvCxnSpPr>
        <p:spPr>
          <a:xfrm>
            <a:off x="3239239" y="5023326"/>
            <a:ext cx="2463651" cy="1341817"/>
          </a:xfrm>
          <a:prstGeom prst="straightConnector1">
            <a:avLst/>
          </a:prstGeom>
          <a:ln w="152400" cap="flat">
            <a:solidFill>
              <a:srgbClr val="7030A0"/>
            </a:solidFill>
            <a:prstDash val="solid"/>
            <a:round/>
            <a:tailEnd type="triangle" w="med" len="med"/>
          </a:ln>
          <a:effectLst/>
        </p:spPr>
      </p:cxnSp>
      <p:sp>
        <p:nvSpPr>
          <p:cNvPr id="30" name="Shape 827"/>
          <p:cNvSpPr/>
          <p:nvPr/>
        </p:nvSpPr>
        <p:spPr>
          <a:xfrm>
            <a:off x="6192176" y="2706480"/>
            <a:ext cx="4146564" cy="1185502"/>
          </a:xfrm>
          <a:prstGeom prst="roundRect">
            <a:avLst>
              <a:gd name="adj" fmla="val 16009"/>
            </a:avLst>
          </a:prstGeom>
          <a:solidFill>
            <a:schemeClr val="tx2"/>
          </a:solidFill>
          <a:ln w="76200" cap="flat">
            <a:solidFill>
              <a:schemeClr val="accent1">
                <a:hueOff val="3929895"/>
                <a:satOff val="89743"/>
                <a:lumOff val="-68918"/>
              </a:schemeClr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430" tIns="38430" rIns="38430" bIns="38430" numCol="1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3102" smtClean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rPr>
              <a:t>Encode(HD, 10sec)</a:t>
            </a:r>
            <a:endParaRPr sz="3102" dirty="0">
              <a:solidFill>
                <a:schemeClr val="accent1">
                  <a:hueOff val="3929895"/>
                  <a:satOff val="89743"/>
                  <a:lumOff val="-68918"/>
                </a:schemeClr>
              </a:solidFill>
            </a:endParaRPr>
          </a:p>
        </p:txBody>
      </p:sp>
      <p:sp>
        <p:nvSpPr>
          <p:cNvPr id="32" name="Shape 827"/>
          <p:cNvSpPr/>
          <p:nvPr/>
        </p:nvSpPr>
        <p:spPr>
          <a:xfrm>
            <a:off x="6200198" y="4110164"/>
            <a:ext cx="4146564" cy="1185502"/>
          </a:xfrm>
          <a:prstGeom prst="roundRect">
            <a:avLst>
              <a:gd name="adj" fmla="val 16009"/>
            </a:avLst>
          </a:prstGeom>
          <a:solidFill>
            <a:schemeClr val="tx2"/>
          </a:solidFill>
          <a:ln w="76200" cap="flat">
            <a:solidFill>
              <a:schemeClr val="accent1">
                <a:hueOff val="3929895"/>
                <a:satOff val="89743"/>
                <a:lumOff val="-68918"/>
              </a:schemeClr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430" tIns="38430" rIns="38430" bIns="38430" numCol="1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3102" dirty="0" smtClean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rPr>
              <a:t>Encode(SD, 10sec)</a:t>
            </a:r>
            <a:endParaRPr sz="3102" dirty="0">
              <a:solidFill>
                <a:schemeClr val="accent1">
                  <a:hueOff val="3929895"/>
                  <a:satOff val="89743"/>
                  <a:lumOff val="-68918"/>
                </a:schemeClr>
              </a:solidFill>
            </a:endParaRPr>
          </a:p>
        </p:txBody>
      </p:sp>
      <p:sp>
        <p:nvSpPr>
          <p:cNvPr id="33" name="Shape 827"/>
          <p:cNvSpPr/>
          <p:nvPr/>
        </p:nvSpPr>
        <p:spPr>
          <a:xfrm>
            <a:off x="6200198" y="5505826"/>
            <a:ext cx="4146564" cy="1185502"/>
          </a:xfrm>
          <a:prstGeom prst="roundRect">
            <a:avLst>
              <a:gd name="adj" fmla="val 16009"/>
            </a:avLst>
          </a:prstGeom>
          <a:solidFill>
            <a:schemeClr val="tx2"/>
          </a:solidFill>
          <a:ln w="76200" cap="flat">
            <a:solidFill>
              <a:schemeClr val="accent1">
                <a:hueOff val="3929895"/>
                <a:satOff val="89743"/>
                <a:lumOff val="-68918"/>
              </a:schemeClr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430" tIns="38430" rIns="38430" bIns="38430" numCol="1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3102" dirty="0" smtClean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rPr>
              <a:t>Thumbnail(10sec)</a:t>
            </a:r>
            <a:endParaRPr sz="3102" dirty="0">
              <a:solidFill>
                <a:schemeClr val="accent1">
                  <a:hueOff val="3929895"/>
                  <a:satOff val="89743"/>
                  <a:lumOff val="-68918"/>
                </a:schemeClr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0337417" y="2650334"/>
            <a:ext cx="4758270" cy="3894119"/>
            <a:chOff x="11011185" y="2987216"/>
            <a:chExt cx="4758270" cy="3894119"/>
          </a:xfrm>
        </p:grpSpPr>
        <p:cxnSp>
          <p:nvCxnSpPr>
            <p:cNvPr id="38" name="Connector 822"/>
            <p:cNvCxnSpPr/>
            <p:nvPr/>
          </p:nvCxnSpPr>
          <p:spPr>
            <a:xfrm>
              <a:off x="11011185" y="4934275"/>
              <a:ext cx="1954642" cy="0"/>
            </a:xfrm>
            <a:prstGeom prst="straightConnector1">
              <a:avLst/>
            </a:prstGeom>
            <a:ln w="152400" cap="flat">
              <a:solidFill>
                <a:srgbClr val="7030A0"/>
              </a:solidFill>
              <a:prstDash val="solid"/>
              <a:round/>
              <a:tailEnd type="triangle" w="med" len="med"/>
            </a:ln>
            <a:effectLst/>
          </p:spPr>
        </p:cxnSp>
        <p:cxnSp>
          <p:nvCxnSpPr>
            <p:cNvPr id="39" name="Connector 823"/>
            <p:cNvCxnSpPr/>
            <p:nvPr/>
          </p:nvCxnSpPr>
          <p:spPr>
            <a:xfrm>
              <a:off x="11011185" y="3503408"/>
              <a:ext cx="1954642" cy="0"/>
            </a:xfrm>
            <a:prstGeom prst="straightConnector1">
              <a:avLst/>
            </a:prstGeom>
            <a:ln w="152400" cap="flat">
              <a:solidFill>
                <a:srgbClr val="7030A0"/>
              </a:solidFill>
              <a:prstDash val="solid"/>
              <a:round/>
              <a:tailEnd type="triangle" w="med" len="med"/>
            </a:ln>
            <a:effectLst/>
          </p:spPr>
        </p:cxnSp>
        <p:sp>
          <p:nvSpPr>
            <p:cNvPr id="41" name="Shape 827"/>
            <p:cNvSpPr/>
            <p:nvPr/>
          </p:nvSpPr>
          <p:spPr>
            <a:xfrm>
              <a:off x="12965827" y="2987216"/>
              <a:ext cx="2803628" cy="1032384"/>
            </a:xfrm>
            <a:prstGeom prst="roundRect">
              <a:avLst>
                <a:gd name="adj" fmla="val 16009"/>
              </a:avLst>
            </a:prstGeom>
            <a:solidFill>
              <a:srgbClr val="ADB2BB"/>
            </a:solidFill>
            <a:ln w="76200" cap="flat">
              <a:solidFill>
                <a:schemeClr val="accent1">
                  <a:hueOff val="3929895"/>
                  <a:satOff val="89743"/>
                  <a:lumOff val="-68918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430" tIns="38430" rIns="38430" bIns="38430" numCol="1" anchor="ctr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102" dirty="0" err="1" smtClean="0">
                  <a:solidFill>
                    <a:schemeClr val="accent1">
                      <a:hueOff val="3929895"/>
                      <a:satOff val="89743"/>
                      <a:lumOff val="-68918"/>
                    </a:schemeClr>
                  </a:solidFill>
                </a:rPr>
                <a:t>Cnt</a:t>
              </a:r>
              <a:r>
                <a:rPr lang="en-US" sz="3102" dirty="0" smtClean="0">
                  <a:solidFill>
                    <a:schemeClr val="accent1">
                      <a:hueOff val="3929895"/>
                      <a:satOff val="89743"/>
                      <a:lumOff val="-68918"/>
                    </a:schemeClr>
                  </a:solidFill>
                </a:rPr>
                <a:t> Segments</a:t>
              </a:r>
              <a:endParaRPr sz="3102" dirty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endParaRPr>
            </a:p>
          </p:txBody>
        </p:sp>
        <p:sp>
          <p:nvSpPr>
            <p:cNvPr id="47" name="Shape 827"/>
            <p:cNvSpPr/>
            <p:nvPr/>
          </p:nvSpPr>
          <p:spPr>
            <a:xfrm>
              <a:off x="12965827" y="4418083"/>
              <a:ext cx="2803628" cy="1032384"/>
            </a:xfrm>
            <a:prstGeom prst="roundRect">
              <a:avLst>
                <a:gd name="adj" fmla="val 16009"/>
              </a:avLst>
            </a:prstGeom>
            <a:solidFill>
              <a:srgbClr val="ADB2BB"/>
            </a:solidFill>
            <a:ln w="76200" cap="flat">
              <a:solidFill>
                <a:schemeClr val="accent1">
                  <a:hueOff val="3929895"/>
                  <a:satOff val="89743"/>
                  <a:lumOff val="-68918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430" tIns="38430" rIns="38430" bIns="38430" numCol="1" anchor="ctr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102" dirty="0" err="1" smtClean="0">
                  <a:solidFill>
                    <a:schemeClr val="accent1">
                      <a:hueOff val="3929895"/>
                      <a:satOff val="89743"/>
                      <a:lumOff val="-68918"/>
                    </a:schemeClr>
                  </a:solidFill>
                </a:rPr>
                <a:t>Cnt</a:t>
              </a:r>
              <a:r>
                <a:rPr lang="en-US" sz="3102" dirty="0" smtClean="0">
                  <a:solidFill>
                    <a:schemeClr val="accent1">
                      <a:hueOff val="3929895"/>
                      <a:satOff val="89743"/>
                      <a:lumOff val="-68918"/>
                    </a:schemeClr>
                  </a:solidFill>
                </a:rPr>
                <a:t> Segments</a:t>
              </a:r>
              <a:endParaRPr sz="3102" dirty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endParaRPr>
            </a:p>
          </p:txBody>
        </p:sp>
        <p:sp>
          <p:nvSpPr>
            <p:cNvPr id="48" name="Shape 827"/>
            <p:cNvSpPr/>
            <p:nvPr/>
          </p:nvSpPr>
          <p:spPr>
            <a:xfrm>
              <a:off x="12965827" y="5848951"/>
              <a:ext cx="2803628" cy="1032384"/>
            </a:xfrm>
            <a:prstGeom prst="roundRect">
              <a:avLst>
                <a:gd name="adj" fmla="val 16009"/>
              </a:avLst>
            </a:prstGeom>
            <a:solidFill>
              <a:srgbClr val="ADB2BB"/>
            </a:solidFill>
            <a:ln w="76200" cap="flat">
              <a:solidFill>
                <a:schemeClr val="accent1">
                  <a:hueOff val="3929895"/>
                  <a:satOff val="89743"/>
                  <a:lumOff val="-68918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430" tIns="38430" rIns="38430" bIns="38430" numCol="1" anchor="ctr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102" dirty="0" err="1" smtClean="0">
                  <a:solidFill>
                    <a:schemeClr val="accent1">
                      <a:hueOff val="3929895"/>
                      <a:satOff val="89743"/>
                      <a:lumOff val="-68918"/>
                    </a:schemeClr>
                  </a:solidFill>
                </a:rPr>
                <a:t>Cnt</a:t>
              </a:r>
              <a:r>
                <a:rPr lang="en-US" sz="3102" dirty="0" smtClean="0">
                  <a:solidFill>
                    <a:schemeClr val="accent1">
                      <a:hueOff val="3929895"/>
                      <a:satOff val="89743"/>
                      <a:lumOff val="-68918"/>
                    </a:schemeClr>
                  </a:solidFill>
                </a:rPr>
                <a:t> Segments</a:t>
              </a:r>
              <a:endParaRPr sz="3102" dirty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endParaRPr>
            </a:p>
          </p:txBody>
        </p:sp>
        <p:cxnSp>
          <p:nvCxnSpPr>
            <p:cNvPr id="49" name="Connector 822"/>
            <p:cNvCxnSpPr/>
            <p:nvPr/>
          </p:nvCxnSpPr>
          <p:spPr>
            <a:xfrm>
              <a:off x="11011185" y="6365143"/>
              <a:ext cx="1954642" cy="0"/>
            </a:xfrm>
            <a:prstGeom prst="straightConnector1">
              <a:avLst/>
            </a:prstGeom>
            <a:ln w="152400" cap="flat">
              <a:solidFill>
                <a:srgbClr val="7030A0"/>
              </a:solidFill>
              <a:prstDash val="solid"/>
              <a:round/>
              <a:tailEnd type="triangle" w="med" len="med"/>
            </a:ln>
            <a:effectLst/>
          </p:spPr>
        </p:cxnSp>
      </p:grpSp>
      <p:sp>
        <p:nvSpPr>
          <p:cNvPr id="50" name="Shape 830"/>
          <p:cNvSpPr/>
          <p:nvPr/>
        </p:nvSpPr>
        <p:spPr>
          <a:xfrm>
            <a:off x="18178059" y="7066998"/>
            <a:ext cx="2803628" cy="1462925"/>
          </a:xfrm>
          <a:prstGeom prst="roundRect">
            <a:avLst>
              <a:gd name="adj" fmla="val 16009"/>
            </a:avLst>
          </a:prstGeom>
          <a:solidFill>
            <a:schemeClr val="tx2"/>
          </a:solidFill>
          <a:ln w="76200" cap="flat">
            <a:solidFill>
              <a:schemeClr val="accent1">
                <a:hueOff val="3929895"/>
                <a:satOff val="89743"/>
                <a:lumOff val="-68918"/>
              </a:schemeClr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430" tIns="38430" rIns="38430" bIns="38430" numCol="1" anchor="ctr">
            <a:noAutofit/>
          </a:bodyPr>
          <a:lstStyle/>
          <a:p>
            <a:pPr>
              <a:lnSpc>
                <a:spcPct val="120000"/>
              </a:lnSpc>
            </a:pPr>
            <a:r>
              <a:rPr sz="3102" dirty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rPr>
              <a:t>Notification</a:t>
            </a:r>
          </a:p>
        </p:txBody>
      </p:sp>
      <p:cxnSp>
        <p:nvCxnSpPr>
          <p:cNvPr id="51" name="Connector 833"/>
          <p:cNvCxnSpPr/>
          <p:nvPr/>
        </p:nvCxnSpPr>
        <p:spPr>
          <a:xfrm>
            <a:off x="19579873" y="6153615"/>
            <a:ext cx="0" cy="913383"/>
          </a:xfrm>
          <a:prstGeom prst="straightConnector1">
            <a:avLst/>
          </a:prstGeom>
          <a:ln w="152400" cap="flat">
            <a:solidFill>
              <a:srgbClr val="7030A0"/>
            </a:solidFill>
            <a:prstDash val="solid"/>
            <a:round/>
            <a:tailEnd type="triangle" w="med" len="med"/>
          </a:ln>
          <a:effectLst/>
        </p:spPr>
      </p:cxnSp>
      <p:sp>
        <p:nvSpPr>
          <p:cNvPr id="52" name="Shape 836"/>
          <p:cNvSpPr/>
          <p:nvPr/>
        </p:nvSpPr>
        <p:spPr>
          <a:xfrm>
            <a:off x="18178059" y="9446644"/>
            <a:ext cx="2803628" cy="1462926"/>
          </a:xfrm>
          <a:prstGeom prst="roundRect">
            <a:avLst>
              <a:gd name="adj" fmla="val 16009"/>
            </a:avLst>
          </a:prstGeom>
          <a:solidFill>
            <a:schemeClr val="tx2"/>
          </a:solidFill>
          <a:ln w="76200" cap="flat">
            <a:solidFill>
              <a:schemeClr val="accent1">
                <a:hueOff val="3929895"/>
                <a:satOff val="89743"/>
                <a:lumOff val="-68918"/>
              </a:schemeClr>
            </a:solidFill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430" tIns="38430" rIns="38430" bIns="38430" numCol="1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sz="3102" dirty="0" smtClean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rPr>
              <a:t>Video Classification</a:t>
            </a:r>
            <a:endParaRPr sz="3102" dirty="0">
              <a:solidFill>
                <a:schemeClr val="accent1">
                  <a:hueOff val="3929895"/>
                  <a:satOff val="89743"/>
                  <a:lumOff val="-68918"/>
                </a:schemeClr>
              </a:solidFill>
            </a:endParaRPr>
          </a:p>
        </p:txBody>
      </p:sp>
      <p:cxnSp>
        <p:nvCxnSpPr>
          <p:cNvPr id="53" name="Straight Arrow Connector 14"/>
          <p:cNvCxnSpPr/>
          <p:nvPr/>
        </p:nvCxnSpPr>
        <p:spPr>
          <a:xfrm rot="5400000">
            <a:off x="19154564" y="9021333"/>
            <a:ext cx="850620" cy="2"/>
          </a:xfrm>
          <a:prstGeom prst="bentConnector3">
            <a:avLst>
              <a:gd name="adj1" fmla="val 50000"/>
            </a:avLst>
          </a:prstGeom>
          <a:noFill/>
          <a:ln w="152400" cap="flat">
            <a:solidFill>
              <a:srgbClr val="7030A0"/>
            </a:solidFill>
            <a:prstDash val="solid"/>
            <a:round/>
            <a:tailEnd type="triangle" w="med" len="med"/>
          </a:ln>
          <a:effectLst/>
        </p:spPr>
      </p:cxnSp>
      <p:grpSp>
        <p:nvGrpSpPr>
          <p:cNvPr id="54" name="Group 53"/>
          <p:cNvGrpSpPr/>
          <p:nvPr/>
        </p:nvGrpSpPr>
        <p:grpSpPr>
          <a:xfrm>
            <a:off x="8504843" y="3070274"/>
            <a:ext cx="12476844" cy="5012236"/>
            <a:chOff x="9178612" y="3503408"/>
            <a:chExt cx="12476844" cy="5012236"/>
          </a:xfrm>
        </p:grpSpPr>
        <p:cxnSp>
          <p:nvCxnSpPr>
            <p:cNvPr id="55" name="Connector 822"/>
            <p:cNvCxnSpPr/>
            <p:nvPr/>
          </p:nvCxnSpPr>
          <p:spPr>
            <a:xfrm>
              <a:off x="15769455" y="3503408"/>
              <a:ext cx="3082373" cy="2352696"/>
            </a:xfrm>
            <a:prstGeom prst="bentConnector3">
              <a:avLst/>
            </a:prstGeom>
            <a:ln w="152400" cap="flat">
              <a:solidFill>
                <a:srgbClr val="7030A0"/>
              </a:solidFill>
              <a:prstDash val="solid"/>
              <a:round/>
              <a:tailEnd type="triangle" w="med" len="med"/>
            </a:ln>
            <a:effectLst/>
          </p:spPr>
        </p:cxnSp>
        <p:cxnSp>
          <p:nvCxnSpPr>
            <p:cNvPr id="58" name="Connector 822"/>
            <p:cNvCxnSpPr/>
            <p:nvPr/>
          </p:nvCxnSpPr>
          <p:spPr>
            <a:xfrm>
              <a:off x="15769455" y="4934275"/>
              <a:ext cx="3082373" cy="921829"/>
            </a:xfrm>
            <a:prstGeom prst="bentConnector3">
              <a:avLst>
                <a:gd name="adj1" fmla="val 50000"/>
              </a:avLst>
            </a:prstGeom>
            <a:ln w="152400" cap="flat">
              <a:solidFill>
                <a:srgbClr val="7030A0"/>
              </a:solidFill>
              <a:prstDash val="solid"/>
              <a:round/>
              <a:tailEnd type="triangle" w="med" len="med"/>
            </a:ln>
            <a:effectLst/>
          </p:spPr>
        </p:cxnSp>
        <p:cxnSp>
          <p:nvCxnSpPr>
            <p:cNvPr id="59" name="Connector 822"/>
            <p:cNvCxnSpPr/>
            <p:nvPr/>
          </p:nvCxnSpPr>
          <p:spPr>
            <a:xfrm flipV="1">
              <a:off x="15769455" y="5856104"/>
              <a:ext cx="3082373" cy="509039"/>
            </a:xfrm>
            <a:prstGeom prst="bentConnector3">
              <a:avLst>
                <a:gd name="adj1" fmla="val 50000"/>
              </a:avLst>
            </a:prstGeom>
            <a:ln w="152400" cap="flat">
              <a:solidFill>
                <a:srgbClr val="7030A0"/>
              </a:solidFill>
              <a:prstDash val="solid"/>
              <a:round/>
              <a:tailEnd type="triangle" w="med" len="med"/>
            </a:ln>
            <a:effectLst/>
          </p:spPr>
        </p:cxnSp>
        <p:cxnSp>
          <p:nvCxnSpPr>
            <p:cNvPr id="60" name="Connector 822"/>
            <p:cNvCxnSpPr/>
            <p:nvPr/>
          </p:nvCxnSpPr>
          <p:spPr>
            <a:xfrm flipV="1">
              <a:off x="9178612" y="5856105"/>
              <a:ext cx="9673216" cy="2659539"/>
            </a:xfrm>
            <a:prstGeom prst="bentConnector3">
              <a:avLst>
                <a:gd name="adj1" fmla="val 84329"/>
              </a:avLst>
            </a:prstGeom>
            <a:ln w="152400" cap="flat">
              <a:solidFill>
                <a:srgbClr val="7030A0"/>
              </a:solidFill>
              <a:prstDash val="solid"/>
              <a:round/>
              <a:tailEnd type="triangle" w="med" len="med"/>
            </a:ln>
            <a:effectLst/>
          </p:spPr>
        </p:cxnSp>
        <p:sp>
          <p:nvSpPr>
            <p:cNvPr id="64" name="Shape 827"/>
            <p:cNvSpPr/>
            <p:nvPr/>
          </p:nvSpPr>
          <p:spPr>
            <a:xfrm>
              <a:off x="18851828" y="5125459"/>
              <a:ext cx="2803628" cy="1461290"/>
            </a:xfrm>
            <a:prstGeom prst="roundRect">
              <a:avLst>
                <a:gd name="adj" fmla="val 16009"/>
              </a:avLst>
            </a:prstGeom>
            <a:solidFill>
              <a:srgbClr val="ADB2BB"/>
            </a:solidFill>
            <a:ln w="76200" cap="flat">
              <a:solidFill>
                <a:schemeClr val="accent1">
                  <a:hueOff val="3929895"/>
                  <a:satOff val="89743"/>
                  <a:lumOff val="-68918"/>
                </a:scheme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430" tIns="38430" rIns="38430" bIns="38430" numCol="1" anchor="ctr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102" smtClean="0">
                  <a:solidFill>
                    <a:schemeClr val="accent1">
                      <a:hueOff val="3929895"/>
                      <a:satOff val="89743"/>
                      <a:lumOff val="-68918"/>
                    </a:schemeClr>
                  </a:solidFill>
                </a:rPr>
                <a:t>Combine Tracks</a:t>
              </a:r>
              <a:endParaRPr sz="3102" dirty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endParaRPr>
            </a:p>
          </p:txBody>
        </p:sp>
      </p:grpSp>
      <p:sp>
        <p:nvSpPr>
          <p:cNvPr id="62" name="Shape 38"/>
          <p:cNvSpPr/>
          <p:nvPr/>
        </p:nvSpPr>
        <p:spPr>
          <a:xfrm>
            <a:off x="17042448" y="12359999"/>
            <a:ext cx="4855025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27093" marR="27093" defTabSz="609600">
              <a:lnSpc>
                <a:spcPct val="90000"/>
              </a:lnSpc>
              <a:defRPr sz="8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 lvl="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defRPr sz="1800">
                <a:solidFill>
                  <a:srgbClr val="000000"/>
                </a:solidFill>
                <a:uFillTx/>
              </a:defRPr>
            </a:pPr>
            <a:r>
              <a:rPr lang="en-US" sz="4000" b="1" smtClean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  <a:sym typeface="Helvetica"/>
              </a:rPr>
              <a:t>Sync Point Tasks</a:t>
            </a:r>
            <a:endParaRPr sz="4000" b="1" dirty="0">
              <a:solidFill>
                <a:schemeClr val="bg1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  <a:sym typeface="Helvetica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1132979" y="4232148"/>
            <a:ext cx="2320661" cy="7564418"/>
            <a:chOff x="4986522" y="4624036"/>
            <a:chExt cx="2320661" cy="7564418"/>
          </a:xfrm>
        </p:grpSpPr>
        <p:grpSp>
          <p:nvGrpSpPr>
            <p:cNvPr id="65" name="Group 64"/>
            <p:cNvGrpSpPr/>
            <p:nvPr/>
          </p:nvGrpSpPr>
          <p:grpSpPr>
            <a:xfrm>
              <a:off x="5174300" y="7497872"/>
              <a:ext cx="1945105" cy="1879859"/>
              <a:chOff x="7748168" y="6007740"/>
              <a:chExt cx="1945105" cy="1879859"/>
            </a:xfrm>
          </p:grpSpPr>
          <p:pic>
            <p:nvPicPr>
              <p:cNvPr id="72" name="pasted-image.pdf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812619" y="6007740"/>
                <a:ext cx="1816203" cy="12201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3" name="Text Placeholder 1"/>
              <p:cNvSpPr txBox="1">
                <a:spLocks/>
              </p:cNvSpPr>
              <p:nvPr/>
            </p:nvSpPr>
            <p:spPr>
              <a:xfrm>
                <a:off x="7748168" y="7268611"/>
                <a:ext cx="1945105" cy="61898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27093" marR="27093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593363" marR="27093" indent="-312270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9144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11938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14732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17526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20320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23114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25908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algn="ctr"/>
                <a:r>
                  <a:rPr lang="en-US" sz="3100" b="1" dirty="0" smtClean="0">
                    <a:solidFill>
                      <a:schemeClr val="bg1">
                        <a:lumMod val="50000"/>
                      </a:schemeClr>
                    </a:solidFill>
                    <a:latin typeface="Vista Sans OT Reg" charset="0"/>
                    <a:ea typeface="Vista Sans OT Reg" charset="0"/>
                    <a:cs typeface="Vista Sans OT Reg" charset="0"/>
                  </a:rPr>
                  <a:t>Sound</a:t>
                </a:r>
                <a:endParaRPr lang="en-US" sz="3100" b="1" dirty="0">
                  <a:solidFill>
                    <a:schemeClr val="bg1">
                      <a:lumMod val="50000"/>
                    </a:schemeClr>
                  </a:solidFill>
                  <a:latin typeface="Vista Sans OT Reg" charset="0"/>
                  <a:ea typeface="Vista Sans OT Reg" charset="0"/>
                  <a:cs typeface="Vista Sans OT Reg" charset="0"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997409" y="9964740"/>
              <a:ext cx="2298887" cy="2223714"/>
              <a:chOff x="7639011" y="8508475"/>
              <a:chExt cx="2298887" cy="2223714"/>
            </a:xfrm>
          </p:grpSpPr>
          <p:pic>
            <p:nvPicPr>
              <p:cNvPr id="70" name="pasted-image.pdf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115877" y="8508475"/>
                <a:ext cx="1345154" cy="17362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1" name="Text Placeholder 1"/>
              <p:cNvSpPr txBox="1">
                <a:spLocks/>
              </p:cNvSpPr>
              <p:nvPr/>
            </p:nvSpPr>
            <p:spPr>
              <a:xfrm>
                <a:off x="7639011" y="10138813"/>
                <a:ext cx="2298887" cy="59337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27093" marR="27093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593363" marR="27093" indent="-312270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9144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11938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14732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17526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20320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23114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25908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algn="ctr"/>
                <a:r>
                  <a:rPr lang="en-US" sz="3100" b="1" dirty="0" smtClean="0">
                    <a:solidFill>
                      <a:schemeClr val="bg1">
                        <a:lumMod val="50000"/>
                      </a:schemeClr>
                    </a:solidFill>
                    <a:latin typeface="Vista Sans OT Reg" charset="0"/>
                    <a:ea typeface="Vista Sans OT Reg" charset="0"/>
                    <a:cs typeface="Vista Sans OT Reg" charset="0"/>
                  </a:rPr>
                  <a:t>Metadata</a:t>
                </a:r>
                <a:endParaRPr lang="en-US" sz="3100" b="1" dirty="0">
                  <a:solidFill>
                    <a:schemeClr val="bg1">
                      <a:lumMod val="50000"/>
                    </a:schemeClr>
                  </a:solidFill>
                  <a:latin typeface="Vista Sans OT Reg" charset="0"/>
                  <a:ea typeface="Vista Sans OT Reg" charset="0"/>
                  <a:cs typeface="Vista Sans OT Reg" charset="0"/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4986522" y="4624036"/>
              <a:ext cx="2320661" cy="2120227"/>
              <a:chOff x="7560390" y="3811238"/>
              <a:chExt cx="2320661" cy="2120227"/>
            </a:xfrm>
          </p:grpSpPr>
          <p:pic>
            <p:nvPicPr>
              <p:cNvPr id="68" name="pasted-image.pdf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036569" y="3811238"/>
                <a:ext cx="1368302" cy="16520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9" name="Text Placeholder 1"/>
              <p:cNvSpPr txBox="1">
                <a:spLocks/>
              </p:cNvSpPr>
              <p:nvPr/>
            </p:nvSpPr>
            <p:spPr>
              <a:xfrm>
                <a:off x="7560390" y="5190654"/>
                <a:ext cx="2320661" cy="74081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0" tIns="0" rIns="0" bIns="0"/>
              <a:lstStyle>
                <a:lvl1pPr marL="27093" marR="27093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593363" marR="27093" indent="-312270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9144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11938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14732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DFAC3F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17526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20320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23114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2590800" marR="27093" indent="-353906" defTabSz="609600">
                  <a:lnSpc>
                    <a:spcPct val="110000"/>
                  </a:lnSpc>
                  <a:spcBef>
                    <a:spcPts val="1000"/>
                  </a:spcBef>
                  <a:buClr>
                    <a:srgbClr val="62D966"/>
                  </a:buClr>
                  <a:buSzPct val="125000"/>
                  <a:buChar char="•"/>
                  <a:defRPr sz="44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algn="ctr"/>
                <a:r>
                  <a:rPr lang="en-US" sz="3100" b="1" dirty="0" smtClean="0">
                    <a:solidFill>
                      <a:schemeClr val="bg1">
                        <a:lumMod val="50000"/>
                      </a:schemeClr>
                    </a:solidFill>
                    <a:latin typeface="Vista Sans OT Reg" charset="0"/>
                    <a:ea typeface="Vista Sans OT Reg" charset="0"/>
                    <a:cs typeface="Vista Sans OT Reg" charset="0"/>
                  </a:rPr>
                  <a:t>Images</a:t>
                </a:r>
                <a:endParaRPr lang="en-US" sz="3100" b="1" dirty="0">
                  <a:solidFill>
                    <a:schemeClr val="bg1">
                      <a:lumMod val="50000"/>
                    </a:schemeClr>
                  </a:solidFill>
                  <a:latin typeface="Vista Sans OT Reg" charset="0"/>
                  <a:ea typeface="Vista Sans OT Reg" charset="0"/>
                  <a:cs typeface="Vista Sans OT Reg" charset="0"/>
                </a:endParaRPr>
              </a:p>
            </p:txBody>
          </p:sp>
        </p:grpSp>
      </p:grpSp>
      <p:sp>
        <p:nvSpPr>
          <p:cNvPr id="74" name="Rectangle 73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42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3" grpId="0" animBg="1"/>
      <p:bldP spid="50" grpId="0" animBg="1"/>
      <p:bldP spid="52" grpId="0" animBg="1"/>
      <p:bldP spid="6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/>
          <p:nvPr/>
        </p:nvCxnSpPr>
        <p:spPr>
          <a:xfrm>
            <a:off x="16349475" y="4490588"/>
            <a:ext cx="1572765" cy="0"/>
          </a:xfrm>
          <a:prstGeom prst="line">
            <a:avLst/>
          </a:prstGeom>
          <a:noFill/>
          <a:ln w="254000" cap="flat">
            <a:solidFill>
              <a:schemeClr val="accent1">
                <a:lumMod val="50000"/>
              </a:schemeClr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Connector 39"/>
          <p:cNvCxnSpPr/>
          <p:nvPr/>
        </p:nvCxnSpPr>
        <p:spPr>
          <a:xfrm flipV="1">
            <a:off x="16349475" y="4490588"/>
            <a:ext cx="1572765" cy="0"/>
          </a:xfrm>
          <a:prstGeom prst="line">
            <a:avLst/>
          </a:prstGeom>
          <a:noFill/>
          <a:ln w="254000" cap="flat">
            <a:solidFill>
              <a:srgbClr val="5890FF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7" name="Group 6"/>
          <p:cNvGrpSpPr/>
          <p:nvPr/>
        </p:nvGrpSpPr>
        <p:grpSpPr>
          <a:xfrm>
            <a:off x="5384802" y="3488267"/>
            <a:ext cx="10781793" cy="9825397"/>
            <a:chOff x="5384801" y="3488267"/>
            <a:chExt cx="5750358" cy="9825397"/>
          </a:xfrm>
        </p:grpSpPr>
        <p:sp>
          <p:nvSpPr>
            <p:cNvPr id="8" name="Shape 443"/>
            <p:cNvSpPr/>
            <p:nvPr/>
          </p:nvSpPr>
          <p:spPr>
            <a:xfrm>
              <a:off x="5384801" y="3488267"/>
              <a:ext cx="5750358" cy="9825397"/>
            </a:xfrm>
            <a:prstGeom prst="roundRect">
              <a:avLst>
                <a:gd name="adj" fmla="val 3677"/>
              </a:avLst>
            </a:prstGeom>
            <a:solidFill>
              <a:schemeClr val="tx1"/>
            </a:solidFill>
            <a:ln w="63500">
              <a:solidFill>
                <a:schemeClr val="accent2"/>
              </a:solidFill>
              <a:miter lim="400000"/>
            </a:ln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endParaRPr sz="4085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" name="Shape 444"/>
            <p:cNvSpPr/>
            <p:nvPr/>
          </p:nvSpPr>
          <p:spPr>
            <a:xfrm>
              <a:off x="6672216" y="3784344"/>
              <a:ext cx="3173010" cy="7062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430" tIns="38430" rIns="38430" bIns="38430" anchor="ctr">
              <a:spAutoFit/>
            </a:bodyPr>
            <a:lstStyle>
              <a:lvl1pPr algn="ctr">
                <a:lnSpc>
                  <a:spcPct val="100000"/>
                </a:lnSpc>
                <a:defRPr sz="5400" b="0">
                  <a:solidFill>
                    <a:schemeClr val="accent1">
                      <a:hueOff val="3929895"/>
                      <a:satOff val="89743"/>
                      <a:lumOff val="-68918"/>
                    </a:schemeClr>
                  </a:solidFill>
                </a:defRPr>
              </a:lvl1pPr>
            </a:lstStyle>
            <a:p>
              <a:r>
                <a:rPr sz="4085" dirty="0"/>
                <a:t>Preprocessor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DAG Generation</a:t>
            </a:r>
            <a:endParaRPr lang="en-US" dirty="0"/>
          </a:p>
        </p:txBody>
      </p:sp>
      <p:sp>
        <p:nvSpPr>
          <p:cNvPr id="5" name="Shape 434"/>
          <p:cNvSpPr/>
          <p:nvPr/>
        </p:nvSpPr>
        <p:spPr>
          <a:xfrm>
            <a:off x="18500468" y="8086274"/>
            <a:ext cx="3179654" cy="1181184"/>
          </a:xfrm>
          <a:prstGeom prst="roundRect">
            <a:avLst>
              <a:gd name="adj" fmla="val 5439"/>
            </a:avLst>
          </a:prstGeom>
          <a:solidFill>
            <a:srgbClr val="FFFFFF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>
                <a:solidFill>
                  <a:schemeClr val="bg1">
                    <a:lumMod val="50000"/>
                  </a:schemeClr>
                </a:solidFill>
              </a:rPr>
              <a:t>Worker</a:t>
            </a:r>
          </a:p>
        </p:txBody>
      </p:sp>
      <p:sp>
        <p:nvSpPr>
          <p:cNvPr id="6" name="Shape 436"/>
          <p:cNvSpPr/>
          <p:nvPr/>
        </p:nvSpPr>
        <p:spPr>
          <a:xfrm>
            <a:off x="18095022" y="3597995"/>
            <a:ext cx="4754825" cy="152625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Scheduler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06398" y="5524416"/>
            <a:ext cx="4876801" cy="1621451"/>
            <a:chOff x="406398" y="5524416"/>
            <a:chExt cx="4876801" cy="1621451"/>
          </a:xfrm>
        </p:grpSpPr>
        <p:sp>
          <p:nvSpPr>
            <p:cNvPr id="13" name="Shape 431"/>
            <p:cNvSpPr/>
            <p:nvPr/>
          </p:nvSpPr>
          <p:spPr>
            <a:xfrm>
              <a:off x="406398" y="5524416"/>
              <a:ext cx="3179655" cy="1621451"/>
            </a:xfrm>
            <a:prstGeom prst="roundRect">
              <a:avLst>
                <a:gd name="adj" fmla="val 5439"/>
              </a:avLst>
            </a:prstGeom>
            <a:solidFill>
              <a:srgbClr val="FFFFFF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Web Server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3619920" y="6333067"/>
              <a:ext cx="1663279" cy="2075"/>
            </a:xfrm>
            <a:prstGeom prst="line">
              <a:avLst/>
            </a:prstGeom>
            <a:noFill/>
            <a:ln w="2540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1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6825" y="5620399"/>
            <a:ext cx="1425336" cy="14253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5" name="Shape 434"/>
          <p:cNvSpPr/>
          <p:nvPr/>
        </p:nvSpPr>
        <p:spPr>
          <a:xfrm>
            <a:off x="18500468" y="9925460"/>
            <a:ext cx="3179654" cy="1181184"/>
          </a:xfrm>
          <a:prstGeom prst="roundRect">
            <a:avLst>
              <a:gd name="adj" fmla="val 5439"/>
            </a:avLst>
          </a:prstGeom>
          <a:solidFill>
            <a:srgbClr val="FFFFFF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>
                <a:solidFill>
                  <a:schemeClr val="bg1">
                    <a:lumMod val="50000"/>
                  </a:schemeClr>
                </a:solidFill>
              </a:rPr>
              <a:t>Worker</a:t>
            </a:r>
          </a:p>
        </p:txBody>
      </p:sp>
      <p:sp>
        <p:nvSpPr>
          <p:cNvPr id="16" name="Shape 434"/>
          <p:cNvSpPr/>
          <p:nvPr/>
        </p:nvSpPr>
        <p:spPr>
          <a:xfrm>
            <a:off x="18500468" y="11764646"/>
            <a:ext cx="3179654" cy="1181184"/>
          </a:xfrm>
          <a:prstGeom prst="roundRect">
            <a:avLst>
              <a:gd name="adj" fmla="val 5439"/>
            </a:avLst>
          </a:prstGeom>
          <a:solidFill>
            <a:srgbClr val="FFFFFF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>
                <a:solidFill>
                  <a:schemeClr val="bg1">
                    <a:lumMod val="50000"/>
                  </a:schemeClr>
                </a:solidFill>
              </a:rPr>
              <a:t>Worker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1849679" y="5293948"/>
            <a:ext cx="3581775" cy="2227278"/>
            <a:chOff x="5384800" y="4469186"/>
            <a:chExt cx="4635060" cy="4594803"/>
          </a:xfrm>
        </p:grpSpPr>
        <p:sp>
          <p:nvSpPr>
            <p:cNvPr id="18" name="Shape 443"/>
            <p:cNvSpPr/>
            <p:nvPr/>
          </p:nvSpPr>
          <p:spPr>
            <a:xfrm>
              <a:off x="5384800" y="4469186"/>
              <a:ext cx="4635060" cy="4594803"/>
            </a:xfrm>
            <a:prstGeom prst="roundRect">
              <a:avLst>
                <a:gd name="adj" fmla="val 3677"/>
              </a:avLst>
            </a:prstGeom>
            <a:solidFill>
              <a:schemeClr val="tx1"/>
            </a:solidFill>
            <a:ln w="63500">
              <a:solidFill>
                <a:schemeClr val="accent2"/>
              </a:solidFill>
              <a:miter lim="400000"/>
            </a:ln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endParaRPr sz="4085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9" name="Shape 444"/>
            <p:cNvSpPr/>
            <p:nvPr/>
          </p:nvSpPr>
          <p:spPr>
            <a:xfrm>
              <a:off x="5689204" y="4702763"/>
              <a:ext cx="3952002" cy="40506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430" tIns="38430" rIns="38430" bIns="38430" anchor="ctr">
              <a:spAutoFit/>
            </a:bodyPr>
            <a:lstStyle>
              <a:lvl1pPr algn="ctr">
                <a:lnSpc>
                  <a:spcPct val="100000"/>
                </a:lnSpc>
                <a:defRPr sz="5400" b="0">
                  <a:solidFill>
                    <a:schemeClr val="accent1">
                      <a:hueOff val="3929895"/>
                      <a:satOff val="89743"/>
                      <a:lumOff val="-68918"/>
                    </a:schemeClr>
                  </a:solidFill>
                </a:defRPr>
              </a:lvl1pPr>
            </a:lstStyle>
            <a:p>
              <a:r>
                <a:rPr lang="en-US" sz="4085" dirty="0" smtClean="0"/>
                <a:t>DAG Generation</a:t>
              </a:r>
            </a:p>
            <a:p>
              <a:r>
                <a:rPr lang="en-US" sz="4085" dirty="0" smtClean="0"/>
                <a:t>Code</a:t>
              </a:r>
              <a:endParaRPr sz="4085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159642" y="4701892"/>
            <a:ext cx="2754835" cy="4042973"/>
            <a:chOff x="7159642" y="4701892"/>
            <a:chExt cx="2754835" cy="4042973"/>
          </a:xfrm>
        </p:grpSpPr>
        <p:sp>
          <p:nvSpPr>
            <p:cNvPr id="21" name="Shape 845"/>
            <p:cNvSpPr/>
            <p:nvPr/>
          </p:nvSpPr>
          <p:spPr>
            <a:xfrm>
              <a:off x="7193693" y="5437950"/>
              <a:ext cx="1493367" cy="846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053" y="8546"/>
                    <a:pt x="14253" y="1346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7030A0"/>
              </a:solidFill>
              <a:prstDash val="solid"/>
              <a:round/>
              <a:tailEnd type="triangle" w="med" len="med"/>
            </a:ln>
            <a:effectLst/>
          </p:spPr>
          <p:txBody>
            <a:bodyPr/>
            <a:lstStyle/>
            <a:p>
              <a:endParaRPr sz="6808"/>
            </a:p>
          </p:txBody>
        </p:sp>
        <p:sp>
          <p:nvSpPr>
            <p:cNvPr id="22" name="Shape 848"/>
            <p:cNvSpPr/>
            <p:nvPr/>
          </p:nvSpPr>
          <p:spPr>
            <a:xfrm>
              <a:off x="7159642" y="6642552"/>
              <a:ext cx="1522135" cy="1220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857" y="11805"/>
                    <a:pt x="15057" y="19005"/>
                    <a:pt x="21600" y="21600"/>
                  </a:cubicBezTo>
                </a:path>
              </a:pathLst>
            </a:custGeom>
            <a:noFill/>
            <a:ln w="152400" cap="flat">
              <a:solidFill>
                <a:srgbClr val="7030A0"/>
              </a:solidFill>
              <a:prstDash val="solid"/>
              <a:round/>
              <a:tailEnd type="triangle" w="med" len="med"/>
            </a:ln>
            <a:effectLst/>
          </p:spPr>
          <p:txBody>
            <a:bodyPr/>
            <a:lstStyle/>
            <a:p>
              <a:endParaRPr sz="6808"/>
            </a:p>
          </p:txBody>
        </p:sp>
        <p:sp>
          <p:nvSpPr>
            <p:cNvPr id="23" name="Shape 849"/>
            <p:cNvSpPr/>
            <p:nvPr/>
          </p:nvSpPr>
          <p:spPr>
            <a:xfrm>
              <a:off x="7222161" y="6468510"/>
              <a:ext cx="149320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876"/>
                    <a:pt x="14400" y="7676"/>
                    <a:pt x="21600" y="0"/>
                  </a:cubicBezTo>
                </a:path>
              </a:pathLst>
            </a:custGeom>
            <a:noFill/>
            <a:ln w="152400" cap="flat">
              <a:solidFill>
                <a:srgbClr val="7030A0"/>
              </a:solidFill>
              <a:prstDash val="solid"/>
              <a:round/>
              <a:tailEnd type="triangle" w="med" len="med"/>
            </a:ln>
            <a:effectLst/>
          </p:spPr>
          <p:txBody>
            <a:bodyPr/>
            <a:lstStyle/>
            <a:p>
              <a:endParaRPr sz="6808"/>
            </a:p>
          </p:txBody>
        </p:sp>
        <p:pic>
          <p:nvPicPr>
            <p:cNvPr id="24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8619257" y="6055892"/>
              <a:ext cx="1295220" cy="12952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617381" y="7447843"/>
              <a:ext cx="1297022" cy="12970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" name="pasted-image.pdf"/>
            <p:cNvPicPr>
              <a:picLocks noChangeAspect="1"/>
            </p:cNvPicPr>
            <p:nvPr/>
          </p:nvPicPr>
          <p:blipFill>
            <a:blip r:embed="rId6">
              <a:extLst/>
            </a:blip>
            <a:srcRect/>
            <a:stretch>
              <a:fillRect/>
            </a:stretch>
          </p:blipFill>
          <p:spPr>
            <a:xfrm>
              <a:off x="8619257" y="4701892"/>
              <a:ext cx="1295146" cy="1295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cxnSp>
        <p:nvCxnSpPr>
          <p:cNvPr id="28" name="Straight Connector 27"/>
          <p:cNvCxnSpPr/>
          <p:nvPr/>
        </p:nvCxnSpPr>
        <p:spPr>
          <a:xfrm flipV="1">
            <a:off x="10077718" y="5946259"/>
            <a:ext cx="1663279" cy="2075"/>
          </a:xfrm>
          <a:prstGeom prst="line">
            <a:avLst/>
          </a:prstGeom>
          <a:noFill/>
          <a:ln w="254000" cap="flat">
            <a:solidFill>
              <a:schemeClr val="accent1">
                <a:lumMod val="50000"/>
              </a:schemeClr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Shape 443"/>
          <p:cNvSpPr/>
          <p:nvPr/>
        </p:nvSpPr>
        <p:spPr>
          <a:xfrm>
            <a:off x="5849722" y="8973961"/>
            <a:ext cx="9963266" cy="4010519"/>
          </a:xfrm>
          <a:prstGeom prst="roundRect">
            <a:avLst>
              <a:gd name="adj" fmla="val 3677"/>
            </a:avLst>
          </a:prstGeom>
          <a:solidFill>
            <a:schemeClr val="tx1"/>
          </a:solidFill>
          <a:ln w="63500">
            <a:solidFill>
              <a:schemeClr val="accent2"/>
            </a:solidFill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endParaRPr sz="4085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2" name="pasted-image.pdf"/>
          <p:cNvPicPr>
            <a:picLocks noChangeAspect="1"/>
          </p:cNvPicPr>
          <p:nvPr/>
        </p:nvPicPr>
        <p:blipFill>
          <a:blip r:embed="rId6">
            <a:extLst/>
          </a:blip>
          <a:srcRect/>
          <a:stretch>
            <a:fillRect/>
          </a:stretch>
        </p:blipFill>
        <p:spPr>
          <a:xfrm>
            <a:off x="8625353" y="4707988"/>
            <a:ext cx="1295146" cy="129514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4" name="pasted-image.pdf"/>
          <p:cNvPicPr>
            <a:picLocks noChangeAspect="1"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8625353" y="6061988"/>
            <a:ext cx="1295220" cy="129522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5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23477" y="7453939"/>
            <a:ext cx="1297022" cy="129702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6" name="Shape 444"/>
          <p:cNvSpPr/>
          <p:nvPr/>
        </p:nvSpPr>
        <p:spPr>
          <a:xfrm>
            <a:off x="10033706" y="12093192"/>
            <a:ext cx="1491459" cy="70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430" tIns="38430" rIns="38430" bIns="38430" anchor="ctr">
            <a:spAutoFit/>
          </a:bodyPr>
          <a:lstStyle>
            <a:lvl1pPr algn="ctr">
              <a:lnSpc>
                <a:spcPct val="100000"/>
              </a:lnSpc>
              <a:defRPr sz="5400" b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defRPr>
            </a:lvl1pPr>
          </a:lstStyle>
          <a:p>
            <a:r>
              <a:rPr lang="en-US" sz="4085" dirty="0" smtClean="0"/>
              <a:t>Cache</a:t>
            </a:r>
            <a:endParaRPr sz="4085" dirty="0"/>
          </a:p>
        </p:txBody>
      </p:sp>
      <p:sp>
        <p:nvSpPr>
          <p:cNvPr id="39" name="Shape 434"/>
          <p:cNvSpPr/>
          <p:nvPr/>
        </p:nvSpPr>
        <p:spPr>
          <a:xfrm>
            <a:off x="18500468" y="6247088"/>
            <a:ext cx="3179654" cy="1181184"/>
          </a:xfrm>
          <a:prstGeom prst="roundRect">
            <a:avLst>
              <a:gd name="adj" fmla="val 5439"/>
            </a:avLst>
          </a:prstGeom>
          <a:solidFill>
            <a:srgbClr val="FFFFFF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>
                <a:solidFill>
                  <a:schemeClr val="bg1">
                    <a:lumMod val="50000"/>
                  </a:schemeClr>
                </a:solidFill>
              </a:rPr>
              <a:t>Worker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1680122" y="4251394"/>
            <a:ext cx="1169725" cy="8103844"/>
            <a:chOff x="21680122" y="4251394"/>
            <a:chExt cx="1169725" cy="8103844"/>
          </a:xfrm>
        </p:grpSpPr>
        <p:cxnSp>
          <p:nvCxnSpPr>
            <p:cNvPr id="42" name="Straight Connector 54"/>
            <p:cNvCxnSpPr/>
            <p:nvPr/>
          </p:nvCxnSpPr>
          <p:spPr>
            <a:xfrm flipH="1">
              <a:off x="21680122" y="4251394"/>
              <a:ext cx="1169725" cy="2586286"/>
            </a:xfrm>
            <a:prstGeom prst="bentConnector3">
              <a:avLst>
                <a:gd name="adj1" fmla="val -19543"/>
              </a:avLst>
            </a:prstGeom>
            <a:noFill/>
            <a:ln w="1905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54"/>
            <p:cNvCxnSpPr>
              <a:stCxn id="6" idx="3"/>
            </p:cNvCxnSpPr>
            <p:nvPr/>
          </p:nvCxnSpPr>
          <p:spPr>
            <a:xfrm flipH="1">
              <a:off x="21680123" y="4361122"/>
              <a:ext cx="1169724" cy="4315744"/>
            </a:xfrm>
            <a:prstGeom prst="bentConnector4">
              <a:avLst>
                <a:gd name="adj1" fmla="val -19543"/>
                <a:gd name="adj2" fmla="val 100368"/>
              </a:avLst>
            </a:prstGeom>
            <a:noFill/>
            <a:ln w="1905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" name="Straight Connector 54"/>
            <p:cNvCxnSpPr/>
            <p:nvPr/>
          </p:nvCxnSpPr>
          <p:spPr>
            <a:xfrm flipH="1">
              <a:off x="21680122" y="4251394"/>
              <a:ext cx="1169725" cy="6264658"/>
            </a:xfrm>
            <a:prstGeom prst="bentConnector3">
              <a:avLst>
                <a:gd name="adj1" fmla="val -19543"/>
              </a:avLst>
            </a:prstGeom>
            <a:noFill/>
            <a:ln w="1905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54"/>
            <p:cNvCxnSpPr>
              <a:stCxn id="6" idx="3"/>
            </p:cNvCxnSpPr>
            <p:nvPr/>
          </p:nvCxnSpPr>
          <p:spPr>
            <a:xfrm flipH="1">
              <a:off x="21680123" y="4361122"/>
              <a:ext cx="1169724" cy="7994116"/>
            </a:xfrm>
            <a:prstGeom prst="bentConnector4">
              <a:avLst>
                <a:gd name="adj1" fmla="val -19543"/>
                <a:gd name="adj2" fmla="val 100069"/>
              </a:avLst>
            </a:prstGeom>
            <a:noFill/>
            <a:ln w="1905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46" name="Shape 444"/>
          <p:cNvSpPr/>
          <p:nvPr/>
        </p:nvSpPr>
        <p:spPr>
          <a:xfrm>
            <a:off x="18738027" y="2582946"/>
            <a:ext cx="3432696" cy="706244"/>
          </a:xfrm>
          <a:prstGeom prst="rect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430" tIns="38430" rIns="38430" bIns="38430" anchor="ctr">
            <a:spAutoFit/>
          </a:bodyPr>
          <a:lstStyle>
            <a:lvl1pPr algn="ctr">
              <a:lnSpc>
                <a:spcPct val="100000"/>
              </a:lnSpc>
              <a:defRPr sz="5400" b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defRPr>
            </a:lvl1pPr>
          </a:lstStyle>
          <a:p>
            <a:r>
              <a:rPr lang="en-US" sz="4085" dirty="0" smtClean="0">
                <a:solidFill>
                  <a:srgbClr val="FFFF00"/>
                </a:solidFill>
              </a:rPr>
              <a:t>DAG Structure</a:t>
            </a:r>
            <a:endParaRPr sz="4085" dirty="0">
              <a:solidFill>
                <a:srgbClr val="FFFF00"/>
              </a:solidFill>
            </a:endParaRPr>
          </a:p>
        </p:txBody>
      </p:sp>
      <p:sp>
        <p:nvSpPr>
          <p:cNvPr id="48" name="Shape 858"/>
          <p:cNvSpPr/>
          <p:nvPr/>
        </p:nvSpPr>
        <p:spPr>
          <a:xfrm>
            <a:off x="11892120" y="5032902"/>
            <a:ext cx="3681414" cy="2460097"/>
          </a:xfrm>
          <a:prstGeom prst="rect">
            <a:avLst/>
          </a:prstGeom>
          <a:solidFill>
            <a:schemeClr val="accent1">
              <a:hueOff val="3929895"/>
              <a:satOff val="89743"/>
              <a:lumOff val="-6891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1000" dirty="0" smtClean="0"/>
              <a:t> </a:t>
            </a:r>
            <a:r>
              <a:rPr lang="en-US" sz="1000" dirty="0" smtClean="0">
                <a:solidFill>
                  <a:srgbClr val="FFFF00"/>
                </a:solidFill>
              </a:rPr>
              <a:t>$pipeline = </a:t>
            </a:r>
            <a:r>
              <a:rPr lang="en-US" sz="1000" dirty="0" err="1" smtClean="0">
                <a:solidFill>
                  <a:srgbClr val="FFFF00"/>
                </a:solidFill>
              </a:rPr>
              <a:t>Pipeline.build</a:t>
            </a:r>
            <a:r>
              <a:rPr lang="en-US" sz="1000" dirty="0" smtClean="0">
                <a:solidFill>
                  <a:srgbClr val="FFFF00"/>
                </a:solidFill>
              </a:rPr>
              <a:t>()</a:t>
            </a:r>
            <a:br>
              <a:rPr lang="en-US" sz="1000" dirty="0" smtClean="0">
                <a:solidFill>
                  <a:srgbClr val="FFFF00"/>
                </a:solidFill>
              </a:rPr>
            </a:br>
            <a:r>
              <a:rPr lang="en-US" sz="1000" dirty="0" smtClean="0">
                <a:solidFill>
                  <a:srgbClr val="FFFF00"/>
                </a:solidFill>
              </a:rPr>
              <a:t> 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1000" dirty="0">
                <a:solidFill>
                  <a:srgbClr val="FFFF00"/>
                </a:solidFill>
              </a:rPr>
              <a:t> </a:t>
            </a:r>
            <a:r>
              <a:rPr lang="en-US" sz="1000" dirty="0" smtClean="0">
                <a:solidFill>
                  <a:srgbClr val="FFFF00"/>
                </a:solidFill>
              </a:rPr>
              <a:t>$</a:t>
            </a:r>
            <a:r>
              <a:rPr lang="en-US" sz="1000" dirty="0" err="1" smtClean="0">
                <a:solidFill>
                  <a:srgbClr val="FFFF00"/>
                </a:solidFill>
              </a:rPr>
              <a:t>video_track</a:t>
            </a:r>
            <a:r>
              <a:rPr lang="en-US" sz="1000" dirty="0" smtClean="0">
                <a:solidFill>
                  <a:srgbClr val="FFFF00"/>
                </a:solidFill>
              </a:rPr>
              <a:t>=$pipeline&gt;</a:t>
            </a:r>
            <a:r>
              <a:rPr lang="en-US" sz="1000" dirty="0" err="1" smtClean="0">
                <a:solidFill>
                  <a:srgbClr val="FFFF00"/>
                </a:solidFill>
              </a:rPr>
              <a:t>addTrack</a:t>
            </a:r>
            <a:r>
              <a:rPr lang="en-US" sz="1000" dirty="0" smtClean="0">
                <a:solidFill>
                  <a:srgbClr val="FFFF00"/>
                </a:solidFill>
              </a:rPr>
              <a:t>(IMG_TYPE)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1000" dirty="0" smtClean="0">
                <a:solidFill>
                  <a:srgbClr val="FFFF00"/>
                </a:solidFill>
              </a:rPr>
              <a:t>   -&gt;</a:t>
            </a:r>
            <a:r>
              <a:rPr lang="en-US" sz="1000" dirty="0" err="1" smtClean="0">
                <a:solidFill>
                  <a:srgbClr val="FFFF00"/>
                </a:solidFill>
              </a:rPr>
              <a:t>addTask</a:t>
            </a:r>
            <a:r>
              <a:rPr lang="en-US" sz="1000" dirty="0" smtClean="0">
                <a:solidFill>
                  <a:srgbClr val="FFFF00"/>
                </a:solidFill>
              </a:rPr>
              <a:t>()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endParaRPr lang="en-US" sz="1000" dirty="0" smtClean="0">
              <a:solidFill>
                <a:srgbClr val="FFFF00"/>
              </a:solidFill>
            </a:endParaRP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1000" dirty="0" smtClean="0">
                <a:solidFill>
                  <a:srgbClr val="FFFF00"/>
                </a:solidFill>
              </a:rPr>
              <a:t> $</a:t>
            </a:r>
            <a:r>
              <a:rPr lang="en-US" sz="1000" dirty="0" err="1" smtClean="0">
                <a:solidFill>
                  <a:srgbClr val="FFFF00"/>
                </a:solidFill>
              </a:rPr>
              <a:t>audio_track</a:t>
            </a:r>
            <a:r>
              <a:rPr lang="en-US" sz="1000" dirty="0">
                <a:solidFill>
                  <a:srgbClr val="FFFF00"/>
                </a:solidFill>
              </a:rPr>
              <a:t>=$</a:t>
            </a:r>
            <a:r>
              <a:rPr lang="en-US" sz="1000" dirty="0" smtClean="0">
                <a:solidFill>
                  <a:srgbClr val="FFFF00"/>
                </a:solidFill>
              </a:rPr>
              <a:t>pipeline&gt;</a:t>
            </a:r>
            <a:r>
              <a:rPr lang="en-US" sz="1000" dirty="0" err="1" smtClean="0">
                <a:solidFill>
                  <a:srgbClr val="FFFF00"/>
                </a:solidFill>
              </a:rPr>
              <a:t>addTrack</a:t>
            </a:r>
            <a:r>
              <a:rPr lang="en-US" sz="1000" dirty="0" smtClean="0">
                <a:solidFill>
                  <a:srgbClr val="FFFF00"/>
                </a:solidFill>
              </a:rPr>
              <a:t>(AUD_TYPE)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1000" dirty="0" smtClean="0">
                <a:solidFill>
                  <a:srgbClr val="FFFF00"/>
                </a:solidFill>
              </a:rPr>
              <a:t>   -&gt;</a:t>
            </a:r>
            <a:r>
              <a:rPr lang="en-US" sz="1000" dirty="0" err="1" smtClean="0">
                <a:solidFill>
                  <a:srgbClr val="FFFF00"/>
                </a:solidFill>
              </a:rPr>
              <a:t>addTask</a:t>
            </a:r>
            <a:r>
              <a:rPr lang="en-US" sz="1000" dirty="0" smtClean="0">
                <a:solidFill>
                  <a:srgbClr val="FFFF00"/>
                </a:solidFill>
              </a:rPr>
              <a:t>()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endParaRPr lang="en-US" sz="1000" dirty="0" smtClean="0">
              <a:solidFill>
                <a:srgbClr val="FFFF00"/>
              </a:solidFill>
            </a:endParaRP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1000" dirty="0" smtClean="0">
                <a:solidFill>
                  <a:srgbClr val="FFFF00"/>
                </a:solidFill>
              </a:rPr>
              <a:t> $</a:t>
            </a:r>
            <a:r>
              <a:rPr lang="en-US" sz="1000" dirty="0" err="1" smtClean="0">
                <a:solidFill>
                  <a:srgbClr val="FFFF00"/>
                </a:solidFill>
              </a:rPr>
              <a:t>meta_track</a:t>
            </a:r>
            <a:r>
              <a:rPr lang="en-US" sz="1000" dirty="0">
                <a:solidFill>
                  <a:srgbClr val="FFFF00"/>
                </a:solidFill>
              </a:rPr>
              <a:t>=$</a:t>
            </a:r>
            <a:r>
              <a:rPr lang="en-US" sz="1000" dirty="0" smtClean="0">
                <a:solidFill>
                  <a:srgbClr val="FFFF00"/>
                </a:solidFill>
              </a:rPr>
              <a:t>pipeline&gt;</a:t>
            </a:r>
            <a:r>
              <a:rPr lang="en-US" sz="1000" dirty="0" err="1" smtClean="0">
                <a:solidFill>
                  <a:srgbClr val="FFFF00"/>
                </a:solidFill>
              </a:rPr>
              <a:t>addTrack</a:t>
            </a:r>
            <a:r>
              <a:rPr lang="en-US" sz="1000" dirty="0" smtClean="0">
                <a:solidFill>
                  <a:srgbClr val="FFFF00"/>
                </a:solidFill>
              </a:rPr>
              <a:t>(META_TYPE</a:t>
            </a:r>
            <a:r>
              <a:rPr lang="en-US" sz="1000" dirty="0">
                <a:solidFill>
                  <a:srgbClr val="FFFF00"/>
                </a:solidFill>
              </a:rPr>
              <a:t>)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1000" dirty="0">
                <a:solidFill>
                  <a:srgbClr val="FFFF00"/>
                </a:solidFill>
              </a:rPr>
              <a:t> </a:t>
            </a:r>
            <a:r>
              <a:rPr lang="en-US" sz="1000" dirty="0" smtClean="0">
                <a:solidFill>
                  <a:srgbClr val="FFFF00"/>
                </a:solidFill>
              </a:rPr>
              <a:t>  -&gt;</a:t>
            </a:r>
            <a:r>
              <a:rPr lang="en-US" sz="1000" dirty="0" err="1" smtClean="0">
                <a:solidFill>
                  <a:srgbClr val="FFFF00"/>
                </a:solidFill>
              </a:rPr>
              <a:t>addTask</a:t>
            </a:r>
            <a:r>
              <a:rPr lang="en-US" sz="1000" dirty="0" smtClean="0">
                <a:solidFill>
                  <a:srgbClr val="FFFF00"/>
                </a:solidFill>
              </a:rPr>
              <a:t>()</a:t>
            </a:r>
            <a:endParaRPr lang="en-US" sz="1000" dirty="0">
              <a:solidFill>
                <a:srgbClr val="FFFF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6873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375E-6 7.40741E-7 L -0.06504 0.3761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5" y="1880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375E-6 -3.7037E-7 L 0.06647 0.27755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0" y="1387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5E-6 L 0.20195 0.17419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98" y="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5" grpId="0" animBg="1"/>
      <p:bldP spid="16" grpId="0" animBg="1"/>
      <p:bldP spid="31" grpId="0" animBg="1"/>
      <p:bldP spid="36" grpId="0" animBg="1"/>
      <p:bldP spid="39" grpId="0" animBg="1"/>
      <p:bldP spid="46" grpId="0" animBg="1"/>
      <p:bldP spid="48" grpId="1" animBg="1"/>
      <p:bldP spid="48" grpId="2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434"/>
          <p:cNvSpPr/>
          <p:nvPr/>
        </p:nvSpPr>
        <p:spPr>
          <a:xfrm>
            <a:off x="18500468" y="8086274"/>
            <a:ext cx="3179654" cy="1181184"/>
          </a:xfrm>
          <a:prstGeom prst="roundRect">
            <a:avLst>
              <a:gd name="adj" fmla="val 5439"/>
            </a:avLst>
          </a:prstGeom>
          <a:solidFill>
            <a:srgbClr val="FFFFFF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lang="en-US" sz="4085" dirty="0" smtClean="0">
                <a:solidFill>
                  <a:schemeClr val="bg1">
                    <a:lumMod val="50000"/>
                  </a:schemeClr>
                </a:solidFill>
              </a:rPr>
              <a:t>Encode(SD)</a:t>
            </a: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hape 434"/>
          <p:cNvSpPr/>
          <p:nvPr/>
        </p:nvSpPr>
        <p:spPr>
          <a:xfrm>
            <a:off x="18500468" y="9925460"/>
            <a:ext cx="3179654" cy="1181184"/>
          </a:xfrm>
          <a:prstGeom prst="roundRect">
            <a:avLst>
              <a:gd name="adj" fmla="val 5439"/>
            </a:avLst>
          </a:prstGeom>
          <a:solidFill>
            <a:srgbClr val="FFFFFF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lang="en-US" sz="4085" dirty="0" smtClean="0">
                <a:solidFill>
                  <a:schemeClr val="bg1">
                    <a:lumMod val="50000"/>
                  </a:schemeClr>
                </a:solidFill>
              </a:rPr>
              <a:t>Encode(AAC)</a:t>
            </a: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Shape 434"/>
          <p:cNvSpPr/>
          <p:nvPr/>
        </p:nvSpPr>
        <p:spPr>
          <a:xfrm>
            <a:off x="18500468" y="11764646"/>
            <a:ext cx="3179654" cy="1181184"/>
          </a:xfrm>
          <a:prstGeom prst="roundRect">
            <a:avLst>
              <a:gd name="adj" fmla="val 5439"/>
            </a:avLst>
          </a:prstGeom>
          <a:solidFill>
            <a:srgbClr val="FFFFFF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lang="en-US" sz="4085" dirty="0" smtClean="0">
                <a:solidFill>
                  <a:schemeClr val="bg1">
                    <a:lumMod val="50000"/>
                  </a:schemeClr>
                </a:solidFill>
              </a:rPr>
              <a:t>Analysis</a:t>
            </a: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Shape 434"/>
          <p:cNvSpPr/>
          <p:nvPr/>
        </p:nvSpPr>
        <p:spPr>
          <a:xfrm>
            <a:off x="18500468" y="6247088"/>
            <a:ext cx="3179654" cy="1181184"/>
          </a:xfrm>
          <a:prstGeom prst="roundRect">
            <a:avLst>
              <a:gd name="adj" fmla="val 5439"/>
            </a:avLst>
          </a:prstGeom>
          <a:solidFill>
            <a:srgbClr val="FFFFFF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lang="en-US" sz="4085" dirty="0" smtClean="0">
                <a:solidFill>
                  <a:schemeClr val="bg1">
                    <a:lumMod val="50000"/>
                  </a:schemeClr>
                </a:solidFill>
              </a:rPr>
              <a:t>Encode(HD)</a:t>
            </a: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84802" y="3488267"/>
            <a:ext cx="10781793" cy="9825397"/>
            <a:chOff x="5384801" y="3488267"/>
            <a:chExt cx="5750358" cy="9825397"/>
          </a:xfrm>
        </p:grpSpPr>
        <p:sp>
          <p:nvSpPr>
            <p:cNvPr id="8" name="Shape 443"/>
            <p:cNvSpPr/>
            <p:nvPr/>
          </p:nvSpPr>
          <p:spPr>
            <a:xfrm>
              <a:off x="5384801" y="3488267"/>
              <a:ext cx="5750358" cy="9825397"/>
            </a:xfrm>
            <a:prstGeom prst="roundRect">
              <a:avLst>
                <a:gd name="adj" fmla="val 3677"/>
              </a:avLst>
            </a:prstGeom>
            <a:solidFill>
              <a:schemeClr val="tx1"/>
            </a:solidFill>
            <a:ln w="63500">
              <a:solidFill>
                <a:schemeClr val="accent2"/>
              </a:solidFill>
              <a:miter lim="400000"/>
            </a:ln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endParaRPr sz="4085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" name="Shape 444"/>
            <p:cNvSpPr/>
            <p:nvPr/>
          </p:nvSpPr>
          <p:spPr>
            <a:xfrm>
              <a:off x="6672216" y="3784344"/>
              <a:ext cx="3173010" cy="7062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430" tIns="38430" rIns="38430" bIns="38430" anchor="ctr">
              <a:spAutoFit/>
            </a:bodyPr>
            <a:lstStyle>
              <a:lvl1pPr algn="ctr">
                <a:lnSpc>
                  <a:spcPct val="100000"/>
                </a:lnSpc>
                <a:defRPr sz="5400" b="0">
                  <a:solidFill>
                    <a:schemeClr val="accent1">
                      <a:hueOff val="3929895"/>
                      <a:satOff val="89743"/>
                      <a:lumOff val="-68918"/>
                    </a:schemeClr>
                  </a:solidFill>
                </a:defRPr>
              </a:lvl1pPr>
            </a:lstStyle>
            <a:p>
              <a:r>
                <a:rPr sz="4085" dirty="0"/>
                <a:t>Preprocessor</a:t>
              </a:r>
            </a:p>
          </p:txBody>
        </p:sp>
      </p:grpSp>
      <p:sp>
        <p:nvSpPr>
          <p:cNvPr id="31" name="Shape 443"/>
          <p:cNvSpPr/>
          <p:nvPr/>
        </p:nvSpPr>
        <p:spPr>
          <a:xfrm>
            <a:off x="5849722" y="8973961"/>
            <a:ext cx="9963266" cy="4010519"/>
          </a:xfrm>
          <a:prstGeom prst="roundRect">
            <a:avLst>
              <a:gd name="adj" fmla="val 3677"/>
            </a:avLst>
          </a:prstGeom>
          <a:solidFill>
            <a:schemeClr val="tx1"/>
          </a:solidFill>
          <a:ln w="63500">
            <a:solidFill>
              <a:schemeClr val="accent2"/>
            </a:solidFill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endParaRPr sz="4085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4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7033723" y="9846916"/>
            <a:ext cx="1295146" cy="129514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5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7033723" y="9846916"/>
            <a:ext cx="1295146" cy="129514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2" name="pasted-image.pdf"/>
          <p:cNvPicPr>
            <a:picLocks noChangeAspect="1"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10275637" y="9846916"/>
            <a:ext cx="1295220" cy="129522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3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536863" y="9846916"/>
            <a:ext cx="1297022" cy="129702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6" name="pasted-image.pdf"/>
          <p:cNvPicPr>
            <a:picLocks noChangeAspect="1"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10275637" y="9853012"/>
            <a:ext cx="1295220" cy="129522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7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542959" y="9853012"/>
            <a:ext cx="1297022" cy="129702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8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7033723" y="9853012"/>
            <a:ext cx="1295146" cy="129514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9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7033723" y="9853012"/>
            <a:ext cx="1295146" cy="129514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DAG Generation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06398" y="5524416"/>
            <a:ext cx="4876801" cy="1621451"/>
            <a:chOff x="406398" y="5524416"/>
            <a:chExt cx="4876801" cy="1621451"/>
          </a:xfrm>
        </p:grpSpPr>
        <p:sp>
          <p:nvSpPr>
            <p:cNvPr id="13" name="Shape 431"/>
            <p:cNvSpPr/>
            <p:nvPr/>
          </p:nvSpPr>
          <p:spPr>
            <a:xfrm>
              <a:off x="406398" y="5524416"/>
              <a:ext cx="3179655" cy="1621451"/>
            </a:xfrm>
            <a:prstGeom prst="roundRect">
              <a:avLst>
                <a:gd name="adj" fmla="val 5439"/>
              </a:avLst>
            </a:prstGeom>
            <a:solidFill>
              <a:srgbClr val="FFFFFF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Web Server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3619920" y="6333067"/>
              <a:ext cx="1663279" cy="2075"/>
            </a:xfrm>
            <a:prstGeom prst="line">
              <a:avLst/>
            </a:prstGeom>
            <a:noFill/>
            <a:ln w="2540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7" name="Group 16"/>
          <p:cNvGrpSpPr/>
          <p:nvPr/>
        </p:nvGrpSpPr>
        <p:grpSpPr>
          <a:xfrm>
            <a:off x="11849679" y="5293948"/>
            <a:ext cx="3581775" cy="2227278"/>
            <a:chOff x="5384800" y="4469186"/>
            <a:chExt cx="4635060" cy="4594803"/>
          </a:xfrm>
        </p:grpSpPr>
        <p:sp>
          <p:nvSpPr>
            <p:cNvPr id="18" name="Shape 443"/>
            <p:cNvSpPr/>
            <p:nvPr/>
          </p:nvSpPr>
          <p:spPr>
            <a:xfrm>
              <a:off x="5384800" y="4469186"/>
              <a:ext cx="4635060" cy="4594803"/>
            </a:xfrm>
            <a:prstGeom prst="roundRect">
              <a:avLst>
                <a:gd name="adj" fmla="val 3677"/>
              </a:avLst>
            </a:prstGeom>
            <a:solidFill>
              <a:schemeClr val="tx1"/>
            </a:solidFill>
            <a:ln w="63500">
              <a:solidFill>
                <a:schemeClr val="accent2"/>
              </a:solidFill>
              <a:miter lim="400000"/>
            </a:ln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endParaRPr sz="4085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9" name="Shape 444"/>
            <p:cNvSpPr/>
            <p:nvPr/>
          </p:nvSpPr>
          <p:spPr>
            <a:xfrm>
              <a:off x="5689204" y="4702763"/>
              <a:ext cx="3952002" cy="40506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430" tIns="38430" rIns="38430" bIns="38430" anchor="ctr">
              <a:spAutoFit/>
            </a:bodyPr>
            <a:lstStyle>
              <a:lvl1pPr algn="ctr">
                <a:lnSpc>
                  <a:spcPct val="100000"/>
                </a:lnSpc>
                <a:defRPr sz="5400" b="0">
                  <a:solidFill>
                    <a:schemeClr val="accent1">
                      <a:hueOff val="3929895"/>
                      <a:satOff val="89743"/>
                      <a:lumOff val="-68918"/>
                    </a:schemeClr>
                  </a:solidFill>
                </a:defRPr>
              </a:lvl1pPr>
            </a:lstStyle>
            <a:p>
              <a:r>
                <a:rPr lang="en-US" sz="4085" dirty="0" smtClean="0"/>
                <a:t>DAG Generation</a:t>
              </a:r>
            </a:p>
            <a:p>
              <a:r>
                <a:rPr lang="en-US" sz="4085" dirty="0" smtClean="0"/>
                <a:t>Code</a:t>
              </a:r>
              <a:endParaRPr sz="4085" dirty="0"/>
            </a:p>
          </p:txBody>
        </p:sp>
      </p:grpSp>
      <p:sp>
        <p:nvSpPr>
          <p:cNvPr id="34" name="Shape 444"/>
          <p:cNvSpPr/>
          <p:nvPr/>
        </p:nvSpPr>
        <p:spPr>
          <a:xfrm>
            <a:off x="10033706" y="12093192"/>
            <a:ext cx="1491459" cy="70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430" tIns="38430" rIns="38430" bIns="38430" anchor="ctr">
            <a:spAutoFit/>
          </a:bodyPr>
          <a:lstStyle>
            <a:lvl1pPr algn="ctr">
              <a:lnSpc>
                <a:spcPct val="100000"/>
              </a:lnSpc>
              <a:defRPr sz="5400" b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defRPr>
            </a:lvl1pPr>
          </a:lstStyle>
          <a:p>
            <a:r>
              <a:rPr lang="en-US" sz="4085" dirty="0" smtClean="0"/>
              <a:t>Cache</a:t>
            </a:r>
            <a:endParaRPr sz="4085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6349475" y="4490588"/>
            <a:ext cx="1572765" cy="0"/>
          </a:xfrm>
          <a:prstGeom prst="line">
            <a:avLst/>
          </a:prstGeom>
          <a:noFill/>
          <a:ln w="254000" cap="flat">
            <a:solidFill>
              <a:srgbClr val="5890FF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Shape 436"/>
          <p:cNvSpPr/>
          <p:nvPr/>
        </p:nvSpPr>
        <p:spPr>
          <a:xfrm>
            <a:off x="18095022" y="3597995"/>
            <a:ext cx="4754825" cy="152625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Scheduler</a:t>
            </a:r>
          </a:p>
        </p:txBody>
      </p:sp>
      <p:sp>
        <p:nvSpPr>
          <p:cNvPr id="52" name="Shape 444"/>
          <p:cNvSpPr/>
          <p:nvPr/>
        </p:nvSpPr>
        <p:spPr>
          <a:xfrm>
            <a:off x="18738027" y="2582946"/>
            <a:ext cx="3432696" cy="706244"/>
          </a:xfrm>
          <a:prstGeom prst="rect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>
                <a:lumMod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430" tIns="38430" rIns="38430" bIns="38430" anchor="ctr">
            <a:spAutoFit/>
          </a:bodyPr>
          <a:lstStyle>
            <a:lvl1pPr algn="ctr">
              <a:lnSpc>
                <a:spcPct val="100000"/>
              </a:lnSpc>
              <a:defRPr sz="5400" b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defRPr>
            </a:lvl1pPr>
          </a:lstStyle>
          <a:p>
            <a:r>
              <a:rPr lang="en-US" sz="4085" dirty="0" smtClean="0">
                <a:solidFill>
                  <a:srgbClr val="FFFF00"/>
                </a:solidFill>
              </a:rPr>
              <a:t>DAG Structure</a:t>
            </a:r>
            <a:endParaRPr sz="4085" dirty="0">
              <a:solidFill>
                <a:srgbClr val="FFFF00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21680122" y="4251394"/>
            <a:ext cx="1169725" cy="8103844"/>
            <a:chOff x="21680122" y="4251394"/>
            <a:chExt cx="1169725" cy="8103844"/>
          </a:xfrm>
        </p:grpSpPr>
        <p:cxnSp>
          <p:nvCxnSpPr>
            <p:cNvPr id="57" name="Straight Connector 54"/>
            <p:cNvCxnSpPr/>
            <p:nvPr/>
          </p:nvCxnSpPr>
          <p:spPr>
            <a:xfrm flipH="1">
              <a:off x="21680122" y="4251394"/>
              <a:ext cx="1169725" cy="2586286"/>
            </a:xfrm>
            <a:prstGeom prst="bentConnector3">
              <a:avLst>
                <a:gd name="adj1" fmla="val -19543"/>
              </a:avLst>
            </a:prstGeom>
            <a:noFill/>
            <a:ln w="1905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8" name="Straight Connector 54"/>
            <p:cNvCxnSpPr>
              <a:stCxn id="60" idx="3"/>
            </p:cNvCxnSpPr>
            <p:nvPr/>
          </p:nvCxnSpPr>
          <p:spPr>
            <a:xfrm flipH="1">
              <a:off x="21680123" y="4361122"/>
              <a:ext cx="1169724" cy="4315744"/>
            </a:xfrm>
            <a:prstGeom prst="bentConnector4">
              <a:avLst>
                <a:gd name="adj1" fmla="val -19543"/>
                <a:gd name="adj2" fmla="val 100368"/>
              </a:avLst>
            </a:prstGeom>
            <a:noFill/>
            <a:ln w="1905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4"/>
            <p:cNvCxnSpPr/>
            <p:nvPr/>
          </p:nvCxnSpPr>
          <p:spPr>
            <a:xfrm flipH="1">
              <a:off x="21680122" y="4251394"/>
              <a:ext cx="1169725" cy="6264658"/>
            </a:xfrm>
            <a:prstGeom prst="bentConnector3">
              <a:avLst>
                <a:gd name="adj1" fmla="val -19543"/>
              </a:avLst>
            </a:prstGeom>
            <a:noFill/>
            <a:ln w="1905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Straight Connector 54"/>
            <p:cNvCxnSpPr>
              <a:stCxn id="60" idx="3"/>
            </p:cNvCxnSpPr>
            <p:nvPr/>
          </p:nvCxnSpPr>
          <p:spPr>
            <a:xfrm flipH="1">
              <a:off x="21680123" y="4361122"/>
              <a:ext cx="1169724" cy="7994116"/>
            </a:xfrm>
            <a:prstGeom prst="bentConnector4">
              <a:avLst>
                <a:gd name="adj1" fmla="val -19543"/>
                <a:gd name="adj2" fmla="val 100069"/>
              </a:avLst>
            </a:prstGeom>
            <a:noFill/>
            <a:ln w="1905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61" name="Rectangle 60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3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375E-7 -2.03704E-6 L 0.5082 -0.259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10" y="-129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375E-7 -2.03704E-6 L 0.5082 -0.1349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10" y="-674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7083E-6 -2.03704E-6 L 0.37526 0.0038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63" y="1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7083E-6 -2.03704E-6 L 0.2483 0.135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15" y="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384802" y="3488267"/>
            <a:ext cx="10781793" cy="9825397"/>
            <a:chOff x="5384801" y="3488267"/>
            <a:chExt cx="5750358" cy="9825397"/>
          </a:xfrm>
        </p:grpSpPr>
        <p:sp>
          <p:nvSpPr>
            <p:cNvPr id="8" name="Shape 443"/>
            <p:cNvSpPr/>
            <p:nvPr/>
          </p:nvSpPr>
          <p:spPr>
            <a:xfrm>
              <a:off x="5384801" y="3488267"/>
              <a:ext cx="5750358" cy="9825397"/>
            </a:xfrm>
            <a:prstGeom prst="roundRect">
              <a:avLst>
                <a:gd name="adj" fmla="val 3677"/>
              </a:avLst>
            </a:prstGeom>
            <a:solidFill>
              <a:schemeClr val="tx1"/>
            </a:solidFill>
            <a:ln w="63500">
              <a:solidFill>
                <a:schemeClr val="accent2"/>
              </a:solidFill>
              <a:miter lim="400000"/>
            </a:ln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endParaRPr sz="4085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" name="Shape 444"/>
            <p:cNvSpPr/>
            <p:nvPr/>
          </p:nvSpPr>
          <p:spPr>
            <a:xfrm>
              <a:off x="6672216" y="3784344"/>
              <a:ext cx="3173010" cy="7062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430" tIns="38430" rIns="38430" bIns="38430" anchor="ctr">
              <a:spAutoFit/>
            </a:bodyPr>
            <a:lstStyle>
              <a:lvl1pPr algn="ctr">
                <a:lnSpc>
                  <a:spcPct val="100000"/>
                </a:lnSpc>
                <a:defRPr sz="5400" b="0">
                  <a:solidFill>
                    <a:schemeClr val="accent1">
                      <a:hueOff val="3929895"/>
                      <a:satOff val="89743"/>
                      <a:lumOff val="-68918"/>
                    </a:schemeClr>
                  </a:solidFill>
                </a:defRPr>
              </a:lvl1pPr>
            </a:lstStyle>
            <a:p>
              <a:r>
                <a:rPr sz="4085" dirty="0"/>
                <a:t>Preprocessor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796825" y="4701892"/>
            <a:ext cx="4129770" cy="4049069"/>
            <a:chOff x="5796825" y="4701892"/>
            <a:chExt cx="4129770" cy="4049069"/>
          </a:xfrm>
        </p:grpSpPr>
        <p:pic>
          <p:nvPicPr>
            <p:cNvPr id="1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796825" y="5620399"/>
              <a:ext cx="1425336" cy="1425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0" name="Group 19"/>
            <p:cNvGrpSpPr/>
            <p:nvPr/>
          </p:nvGrpSpPr>
          <p:grpSpPr>
            <a:xfrm>
              <a:off x="7159642" y="4701892"/>
              <a:ext cx="2754835" cy="4042973"/>
              <a:chOff x="7159642" y="4701892"/>
              <a:chExt cx="2754835" cy="4042973"/>
            </a:xfrm>
          </p:grpSpPr>
          <p:sp>
            <p:nvSpPr>
              <p:cNvPr id="21" name="Shape 845"/>
              <p:cNvSpPr/>
              <p:nvPr/>
            </p:nvSpPr>
            <p:spPr>
              <a:xfrm>
                <a:off x="7193693" y="5437950"/>
                <a:ext cx="1493367" cy="8461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7053" y="8546"/>
                      <a:pt x="14253" y="1346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7030A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/>
              <a:lstStyle/>
              <a:p>
                <a:endParaRPr sz="6808"/>
              </a:p>
            </p:txBody>
          </p:sp>
          <p:sp>
            <p:nvSpPr>
              <p:cNvPr id="22" name="Shape 848"/>
              <p:cNvSpPr/>
              <p:nvPr/>
            </p:nvSpPr>
            <p:spPr>
              <a:xfrm>
                <a:off x="7159642" y="6642552"/>
                <a:ext cx="1522135" cy="12205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857" y="11805"/>
                      <a:pt x="15057" y="19005"/>
                      <a:pt x="21600" y="21600"/>
                    </a:cubicBezTo>
                  </a:path>
                </a:pathLst>
              </a:custGeom>
              <a:noFill/>
              <a:ln w="152400" cap="flat">
                <a:solidFill>
                  <a:srgbClr val="7030A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/>
              <a:lstStyle/>
              <a:p>
                <a:endParaRPr sz="6808"/>
              </a:p>
            </p:txBody>
          </p:sp>
          <p:sp>
            <p:nvSpPr>
              <p:cNvPr id="23" name="Shape 849"/>
              <p:cNvSpPr/>
              <p:nvPr/>
            </p:nvSpPr>
            <p:spPr>
              <a:xfrm>
                <a:off x="7222161" y="6468510"/>
                <a:ext cx="1493200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7200" y="14876"/>
                      <a:pt x="14400" y="7676"/>
                      <a:pt x="21600" y="0"/>
                    </a:cubicBezTo>
                  </a:path>
                </a:pathLst>
              </a:custGeom>
              <a:noFill/>
              <a:ln w="152400" cap="flat">
                <a:solidFill>
                  <a:srgbClr val="7030A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/>
              <a:lstStyle/>
              <a:p>
                <a:endParaRPr sz="6808"/>
              </a:p>
            </p:txBody>
          </p:sp>
          <p:pic>
            <p:nvPicPr>
              <p:cNvPr id="24" name="pasted-image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8619257" y="6055892"/>
                <a:ext cx="1295220" cy="12952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" name="pasted-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617381" y="7447843"/>
                <a:ext cx="1297022" cy="12970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" name="pasted-image.pdf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/>
              <a:stretch>
                <a:fillRect/>
              </a:stretch>
            </p:blipFill>
            <p:spPr>
              <a:xfrm>
                <a:off x="8619257" y="4701892"/>
                <a:ext cx="1295146" cy="12951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3" name="pasted-image.pdf"/>
            <p:cNvPicPr>
              <a:picLocks noChangeAspect="1"/>
            </p:cNvPicPr>
            <p:nvPr/>
          </p:nvPicPr>
          <p:blipFill>
            <a:blip r:embed="rId6">
              <a:extLst/>
            </a:blip>
            <a:srcRect/>
            <a:stretch>
              <a:fillRect/>
            </a:stretch>
          </p:blipFill>
          <p:spPr>
            <a:xfrm>
              <a:off x="8631449" y="4714084"/>
              <a:ext cx="1295146" cy="1295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8625353" y="6061988"/>
              <a:ext cx="1295220" cy="12952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623477" y="7453939"/>
              <a:ext cx="1297022" cy="12970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cxnSp>
        <p:nvCxnSpPr>
          <p:cNvPr id="29" name="Straight Connector 28"/>
          <p:cNvCxnSpPr/>
          <p:nvPr/>
        </p:nvCxnSpPr>
        <p:spPr>
          <a:xfrm>
            <a:off x="16349475" y="4490588"/>
            <a:ext cx="1572765" cy="0"/>
          </a:xfrm>
          <a:prstGeom prst="line">
            <a:avLst/>
          </a:prstGeom>
          <a:noFill/>
          <a:ln w="254000" cap="flat">
            <a:solidFill>
              <a:schemeClr val="accent1">
                <a:lumMod val="50000"/>
              </a:schemeClr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DAG Generation</a:t>
            </a:r>
            <a:endParaRPr lang="en-US" dirty="0"/>
          </a:p>
        </p:txBody>
      </p:sp>
      <p:sp>
        <p:nvSpPr>
          <p:cNvPr id="5" name="Shape 434"/>
          <p:cNvSpPr/>
          <p:nvPr/>
        </p:nvSpPr>
        <p:spPr>
          <a:xfrm>
            <a:off x="18500468" y="8086274"/>
            <a:ext cx="3179654" cy="1181184"/>
          </a:xfrm>
          <a:prstGeom prst="roundRect">
            <a:avLst>
              <a:gd name="adj" fmla="val 5439"/>
            </a:avLst>
          </a:prstGeom>
          <a:solidFill>
            <a:srgbClr val="FFFFFF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>
                <a:solidFill>
                  <a:schemeClr val="bg1">
                    <a:lumMod val="50000"/>
                  </a:schemeClr>
                </a:solidFill>
              </a:rPr>
              <a:t>Worker</a:t>
            </a:r>
          </a:p>
        </p:txBody>
      </p:sp>
      <p:sp>
        <p:nvSpPr>
          <p:cNvPr id="6" name="Shape 436"/>
          <p:cNvSpPr/>
          <p:nvPr/>
        </p:nvSpPr>
        <p:spPr>
          <a:xfrm>
            <a:off x="18095022" y="3597995"/>
            <a:ext cx="4754825" cy="152625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Scheduler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06398" y="5524416"/>
            <a:ext cx="4876801" cy="1621451"/>
            <a:chOff x="406398" y="5524416"/>
            <a:chExt cx="4876801" cy="1621451"/>
          </a:xfrm>
        </p:grpSpPr>
        <p:sp>
          <p:nvSpPr>
            <p:cNvPr id="13" name="Shape 431"/>
            <p:cNvSpPr/>
            <p:nvPr/>
          </p:nvSpPr>
          <p:spPr>
            <a:xfrm>
              <a:off x="406398" y="5524416"/>
              <a:ext cx="3179655" cy="1621451"/>
            </a:xfrm>
            <a:prstGeom prst="roundRect">
              <a:avLst>
                <a:gd name="adj" fmla="val 5439"/>
              </a:avLst>
            </a:prstGeom>
            <a:solidFill>
              <a:srgbClr val="FFFFFF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Web Server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3619920" y="6333067"/>
              <a:ext cx="1663279" cy="2075"/>
            </a:xfrm>
            <a:prstGeom prst="line">
              <a:avLst/>
            </a:prstGeom>
            <a:noFill/>
            <a:ln w="2540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5" name="Shape 434"/>
          <p:cNvSpPr/>
          <p:nvPr/>
        </p:nvSpPr>
        <p:spPr>
          <a:xfrm>
            <a:off x="18500468" y="9925460"/>
            <a:ext cx="3179654" cy="1181184"/>
          </a:xfrm>
          <a:prstGeom prst="roundRect">
            <a:avLst>
              <a:gd name="adj" fmla="val 5439"/>
            </a:avLst>
          </a:prstGeom>
          <a:solidFill>
            <a:srgbClr val="FFFFFF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>
                <a:solidFill>
                  <a:schemeClr val="bg1">
                    <a:lumMod val="50000"/>
                  </a:schemeClr>
                </a:solidFill>
              </a:rPr>
              <a:t>Worker</a:t>
            </a:r>
          </a:p>
        </p:txBody>
      </p:sp>
      <p:sp>
        <p:nvSpPr>
          <p:cNvPr id="16" name="Shape 434"/>
          <p:cNvSpPr/>
          <p:nvPr/>
        </p:nvSpPr>
        <p:spPr>
          <a:xfrm>
            <a:off x="18500468" y="11764646"/>
            <a:ext cx="3179654" cy="1181184"/>
          </a:xfrm>
          <a:prstGeom prst="roundRect">
            <a:avLst>
              <a:gd name="adj" fmla="val 5439"/>
            </a:avLst>
          </a:prstGeom>
          <a:solidFill>
            <a:srgbClr val="FFFFFF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>
                <a:solidFill>
                  <a:schemeClr val="bg1">
                    <a:lumMod val="50000"/>
                  </a:schemeClr>
                </a:solidFill>
              </a:rPr>
              <a:t>Worker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1849679" y="5293948"/>
            <a:ext cx="3581775" cy="2227278"/>
            <a:chOff x="5384800" y="4469186"/>
            <a:chExt cx="4635060" cy="4594803"/>
          </a:xfrm>
        </p:grpSpPr>
        <p:sp>
          <p:nvSpPr>
            <p:cNvPr id="18" name="Shape 443"/>
            <p:cNvSpPr/>
            <p:nvPr/>
          </p:nvSpPr>
          <p:spPr>
            <a:xfrm>
              <a:off x="5384800" y="4469186"/>
              <a:ext cx="4635060" cy="4594803"/>
            </a:xfrm>
            <a:prstGeom prst="roundRect">
              <a:avLst>
                <a:gd name="adj" fmla="val 3677"/>
              </a:avLst>
            </a:prstGeom>
            <a:solidFill>
              <a:schemeClr val="tx1"/>
            </a:solidFill>
            <a:ln w="63500">
              <a:solidFill>
                <a:schemeClr val="accent2"/>
              </a:solidFill>
              <a:miter lim="400000"/>
            </a:ln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endParaRPr sz="4085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9" name="Shape 444"/>
            <p:cNvSpPr/>
            <p:nvPr/>
          </p:nvSpPr>
          <p:spPr>
            <a:xfrm>
              <a:off x="5689204" y="4702763"/>
              <a:ext cx="3952002" cy="40506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430" tIns="38430" rIns="38430" bIns="38430" anchor="ctr">
              <a:spAutoFit/>
            </a:bodyPr>
            <a:lstStyle>
              <a:lvl1pPr algn="ctr">
                <a:lnSpc>
                  <a:spcPct val="100000"/>
                </a:lnSpc>
                <a:defRPr sz="5400" b="0">
                  <a:solidFill>
                    <a:schemeClr val="accent1">
                      <a:hueOff val="3929895"/>
                      <a:satOff val="89743"/>
                      <a:lumOff val="-68918"/>
                    </a:schemeClr>
                  </a:solidFill>
                </a:defRPr>
              </a:lvl1pPr>
            </a:lstStyle>
            <a:p>
              <a:r>
                <a:rPr lang="en-US" sz="4085" dirty="0" smtClean="0"/>
                <a:t>DAG Generation</a:t>
              </a:r>
            </a:p>
            <a:p>
              <a:r>
                <a:rPr lang="en-US" sz="4085" dirty="0" smtClean="0"/>
                <a:t>Code</a:t>
              </a:r>
              <a:endParaRPr sz="4085" dirty="0"/>
            </a:p>
          </p:txBody>
        </p:sp>
      </p:grpSp>
      <p:cxnSp>
        <p:nvCxnSpPr>
          <p:cNvPr id="28" name="Straight Connector 27"/>
          <p:cNvCxnSpPr/>
          <p:nvPr/>
        </p:nvCxnSpPr>
        <p:spPr>
          <a:xfrm flipV="1">
            <a:off x="10077718" y="5946259"/>
            <a:ext cx="1663279" cy="2075"/>
          </a:xfrm>
          <a:prstGeom prst="line">
            <a:avLst/>
          </a:prstGeom>
          <a:noFill/>
          <a:ln w="254000" cap="flat">
            <a:solidFill>
              <a:schemeClr val="accent1">
                <a:lumMod val="50000"/>
              </a:schemeClr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Shape 443"/>
          <p:cNvSpPr/>
          <p:nvPr/>
        </p:nvSpPr>
        <p:spPr>
          <a:xfrm>
            <a:off x="5849722" y="8973961"/>
            <a:ext cx="9963266" cy="4010519"/>
          </a:xfrm>
          <a:prstGeom prst="roundRect">
            <a:avLst>
              <a:gd name="adj" fmla="val 3677"/>
            </a:avLst>
          </a:prstGeom>
          <a:solidFill>
            <a:schemeClr val="tx1"/>
          </a:solidFill>
          <a:ln w="63500">
            <a:solidFill>
              <a:schemeClr val="accent2"/>
            </a:solidFill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endParaRPr sz="4085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Shape 444"/>
          <p:cNvSpPr/>
          <p:nvPr/>
        </p:nvSpPr>
        <p:spPr>
          <a:xfrm>
            <a:off x="10033706" y="12093192"/>
            <a:ext cx="1491459" cy="70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430" tIns="38430" rIns="38430" bIns="38430" anchor="ctr">
            <a:spAutoFit/>
          </a:bodyPr>
          <a:lstStyle>
            <a:lvl1pPr algn="ctr">
              <a:lnSpc>
                <a:spcPct val="100000"/>
              </a:lnSpc>
              <a:defRPr sz="5400" b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defRPr>
            </a:lvl1pPr>
          </a:lstStyle>
          <a:p>
            <a:r>
              <a:rPr lang="en-US" sz="4085" dirty="0" smtClean="0"/>
              <a:t>Cache</a:t>
            </a:r>
            <a:endParaRPr sz="4085" dirty="0"/>
          </a:p>
        </p:txBody>
      </p:sp>
      <p:sp>
        <p:nvSpPr>
          <p:cNvPr id="39" name="Shape 434"/>
          <p:cNvSpPr/>
          <p:nvPr/>
        </p:nvSpPr>
        <p:spPr>
          <a:xfrm>
            <a:off x="18500468" y="6247088"/>
            <a:ext cx="3179654" cy="1181184"/>
          </a:xfrm>
          <a:prstGeom prst="roundRect">
            <a:avLst>
              <a:gd name="adj" fmla="val 5439"/>
            </a:avLst>
          </a:prstGeom>
          <a:solidFill>
            <a:srgbClr val="FFFFFF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>
                <a:solidFill>
                  <a:schemeClr val="bg1">
                    <a:lumMod val="50000"/>
                  </a:schemeClr>
                </a:solidFill>
              </a:rPr>
              <a:t>Worker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1680122" y="4251394"/>
            <a:ext cx="1169725" cy="8103844"/>
            <a:chOff x="21680122" y="4251394"/>
            <a:chExt cx="1169725" cy="8103844"/>
          </a:xfrm>
        </p:grpSpPr>
        <p:cxnSp>
          <p:nvCxnSpPr>
            <p:cNvPr id="42" name="Straight Connector 54"/>
            <p:cNvCxnSpPr/>
            <p:nvPr/>
          </p:nvCxnSpPr>
          <p:spPr>
            <a:xfrm flipH="1">
              <a:off x="21680122" y="4251394"/>
              <a:ext cx="1169725" cy="2586286"/>
            </a:xfrm>
            <a:prstGeom prst="bentConnector3">
              <a:avLst>
                <a:gd name="adj1" fmla="val -19543"/>
              </a:avLst>
            </a:prstGeom>
            <a:noFill/>
            <a:ln w="1905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Connector 54"/>
            <p:cNvCxnSpPr>
              <a:stCxn id="6" idx="3"/>
            </p:cNvCxnSpPr>
            <p:nvPr/>
          </p:nvCxnSpPr>
          <p:spPr>
            <a:xfrm flipH="1">
              <a:off x="21680123" y="4361122"/>
              <a:ext cx="1169724" cy="4315744"/>
            </a:xfrm>
            <a:prstGeom prst="bentConnector4">
              <a:avLst>
                <a:gd name="adj1" fmla="val -19543"/>
                <a:gd name="adj2" fmla="val 100368"/>
              </a:avLst>
            </a:prstGeom>
            <a:noFill/>
            <a:ln w="1905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" name="Straight Connector 54"/>
            <p:cNvCxnSpPr/>
            <p:nvPr/>
          </p:nvCxnSpPr>
          <p:spPr>
            <a:xfrm flipH="1">
              <a:off x="21680122" y="4251394"/>
              <a:ext cx="1169725" cy="6264658"/>
            </a:xfrm>
            <a:prstGeom prst="bentConnector3">
              <a:avLst>
                <a:gd name="adj1" fmla="val -19543"/>
              </a:avLst>
            </a:prstGeom>
            <a:noFill/>
            <a:ln w="1905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Straight Connector 54"/>
            <p:cNvCxnSpPr>
              <a:stCxn id="6" idx="3"/>
            </p:cNvCxnSpPr>
            <p:nvPr/>
          </p:nvCxnSpPr>
          <p:spPr>
            <a:xfrm flipH="1">
              <a:off x="21680123" y="4361122"/>
              <a:ext cx="1169724" cy="7994116"/>
            </a:xfrm>
            <a:prstGeom prst="bentConnector4">
              <a:avLst>
                <a:gd name="adj1" fmla="val -19543"/>
                <a:gd name="adj2" fmla="val 100069"/>
              </a:avLst>
            </a:prstGeom>
            <a:noFill/>
            <a:ln w="1905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46" name="Shape 444"/>
          <p:cNvSpPr/>
          <p:nvPr/>
        </p:nvSpPr>
        <p:spPr>
          <a:xfrm>
            <a:off x="18738027" y="2582946"/>
            <a:ext cx="3432696" cy="706244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430" tIns="38430" rIns="38430" bIns="38430" anchor="ctr">
            <a:spAutoFit/>
          </a:bodyPr>
          <a:lstStyle>
            <a:lvl1pPr algn="ctr">
              <a:lnSpc>
                <a:spcPct val="100000"/>
              </a:lnSpc>
              <a:defRPr sz="5400" b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defRPr>
            </a:lvl1pPr>
          </a:lstStyle>
          <a:p>
            <a:r>
              <a:rPr lang="en-US" sz="4085" dirty="0" smtClean="0">
                <a:solidFill>
                  <a:srgbClr val="FFFF00"/>
                </a:solidFill>
              </a:rPr>
              <a:t>DAG Structure</a:t>
            </a:r>
            <a:endParaRPr sz="4085" dirty="0">
              <a:solidFill>
                <a:srgbClr val="FFFF00"/>
              </a:solidFill>
            </a:endParaRPr>
          </a:p>
        </p:txBody>
      </p:sp>
      <p:sp>
        <p:nvSpPr>
          <p:cNvPr id="48" name="Shape 858"/>
          <p:cNvSpPr/>
          <p:nvPr/>
        </p:nvSpPr>
        <p:spPr>
          <a:xfrm>
            <a:off x="11892120" y="5032902"/>
            <a:ext cx="3681414" cy="246009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1000" dirty="0" smtClean="0"/>
              <a:t> </a:t>
            </a:r>
            <a:r>
              <a:rPr lang="en-US" sz="1000" dirty="0" smtClean="0">
                <a:solidFill>
                  <a:srgbClr val="FFFF00"/>
                </a:solidFill>
              </a:rPr>
              <a:t>$pipeline = </a:t>
            </a:r>
            <a:r>
              <a:rPr lang="en-US" sz="1000" dirty="0" err="1" smtClean="0">
                <a:solidFill>
                  <a:srgbClr val="FFFF00"/>
                </a:solidFill>
              </a:rPr>
              <a:t>Pipeline.build</a:t>
            </a:r>
            <a:r>
              <a:rPr lang="en-US" sz="1000" dirty="0" smtClean="0">
                <a:solidFill>
                  <a:srgbClr val="FFFF00"/>
                </a:solidFill>
              </a:rPr>
              <a:t>()</a:t>
            </a:r>
            <a:br>
              <a:rPr lang="en-US" sz="1000" dirty="0" smtClean="0">
                <a:solidFill>
                  <a:srgbClr val="FFFF00"/>
                </a:solidFill>
              </a:rPr>
            </a:br>
            <a:r>
              <a:rPr lang="en-US" sz="1000" dirty="0" smtClean="0">
                <a:solidFill>
                  <a:srgbClr val="FFFF00"/>
                </a:solidFill>
              </a:rPr>
              <a:t> 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1000" dirty="0">
                <a:solidFill>
                  <a:srgbClr val="FFFF00"/>
                </a:solidFill>
              </a:rPr>
              <a:t> </a:t>
            </a:r>
            <a:r>
              <a:rPr lang="en-US" sz="1000" dirty="0" smtClean="0">
                <a:solidFill>
                  <a:srgbClr val="FFFF00"/>
                </a:solidFill>
              </a:rPr>
              <a:t>$</a:t>
            </a:r>
            <a:r>
              <a:rPr lang="en-US" sz="1000" dirty="0" err="1" smtClean="0">
                <a:solidFill>
                  <a:srgbClr val="FFFF00"/>
                </a:solidFill>
              </a:rPr>
              <a:t>video_track</a:t>
            </a:r>
            <a:r>
              <a:rPr lang="en-US" sz="1000" dirty="0" smtClean="0">
                <a:solidFill>
                  <a:srgbClr val="FFFF00"/>
                </a:solidFill>
              </a:rPr>
              <a:t>=$pipeline&gt;</a:t>
            </a:r>
            <a:r>
              <a:rPr lang="en-US" sz="1000" dirty="0" err="1" smtClean="0">
                <a:solidFill>
                  <a:srgbClr val="FFFF00"/>
                </a:solidFill>
              </a:rPr>
              <a:t>addTrack</a:t>
            </a:r>
            <a:r>
              <a:rPr lang="en-US" sz="1000" dirty="0" smtClean="0">
                <a:solidFill>
                  <a:srgbClr val="FFFF00"/>
                </a:solidFill>
              </a:rPr>
              <a:t>(IMG_TYPE)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1000" dirty="0" smtClean="0">
                <a:solidFill>
                  <a:srgbClr val="FFFF00"/>
                </a:solidFill>
              </a:rPr>
              <a:t>   -&gt;</a:t>
            </a:r>
            <a:r>
              <a:rPr lang="en-US" sz="1000" dirty="0" err="1" smtClean="0">
                <a:solidFill>
                  <a:srgbClr val="FFFF00"/>
                </a:solidFill>
              </a:rPr>
              <a:t>addTask</a:t>
            </a:r>
            <a:r>
              <a:rPr lang="en-US" sz="1000" dirty="0" smtClean="0">
                <a:solidFill>
                  <a:srgbClr val="FFFF00"/>
                </a:solidFill>
              </a:rPr>
              <a:t>()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endParaRPr lang="en-US" sz="1000" dirty="0" smtClean="0">
              <a:solidFill>
                <a:srgbClr val="FFFF00"/>
              </a:solidFill>
            </a:endParaRP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1000" dirty="0" smtClean="0">
                <a:solidFill>
                  <a:srgbClr val="FFFF00"/>
                </a:solidFill>
              </a:rPr>
              <a:t> $</a:t>
            </a:r>
            <a:r>
              <a:rPr lang="en-US" sz="1000" dirty="0" err="1" smtClean="0">
                <a:solidFill>
                  <a:srgbClr val="FFFF00"/>
                </a:solidFill>
              </a:rPr>
              <a:t>audio_track</a:t>
            </a:r>
            <a:r>
              <a:rPr lang="en-US" sz="1000" dirty="0">
                <a:solidFill>
                  <a:srgbClr val="FFFF00"/>
                </a:solidFill>
              </a:rPr>
              <a:t>=$</a:t>
            </a:r>
            <a:r>
              <a:rPr lang="en-US" sz="1000" dirty="0" smtClean="0">
                <a:solidFill>
                  <a:srgbClr val="FFFF00"/>
                </a:solidFill>
              </a:rPr>
              <a:t>pipeline&gt;</a:t>
            </a:r>
            <a:r>
              <a:rPr lang="en-US" sz="1000" dirty="0" err="1" smtClean="0">
                <a:solidFill>
                  <a:srgbClr val="FFFF00"/>
                </a:solidFill>
              </a:rPr>
              <a:t>addTrack</a:t>
            </a:r>
            <a:r>
              <a:rPr lang="en-US" sz="1000" dirty="0" smtClean="0">
                <a:solidFill>
                  <a:srgbClr val="FFFF00"/>
                </a:solidFill>
              </a:rPr>
              <a:t>(AUD_TYPE)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1000" dirty="0" smtClean="0">
                <a:solidFill>
                  <a:srgbClr val="FFFF00"/>
                </a:solidFill>
              </a:rPr>
              <a:t>   -&gt;</a:t>
            </a:r>
            <a:r>
              <a:rPr lang="en-US" sz="1000" dirty="0" err="1" smtClean="0">
                <a:solidFill>
                  <a:srgbClr val="FFFF00"/>
                </a:solidFill>
              </a:rPr>
              <a:t>addTask</a:t>
            </a:r>
            <a:r>
              <a:rPr lang="en-US" sz="1000" dirty="0" smtClean="0">
                <a:solidFill>
                  <a:srgbClr val="FFFF00"/>
                </a:solidFill>
              </a:rPr>
              <a:t>()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endParaRPr lang="en-US" sz="1000" dirty="0" smtClean="0">
              <a:solidFill>
                <a:srgbClr val="FFFF00"/>
              </a:solidFill>
            </a:endParaRP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1000" dirty="0" smtClean="0">
                <a:solidFill>
                  <a:srgbClr val="FFFF00"/>
                </a:solidFill>
              </a:rPr>
              <a:t> $</a:t>
            </a:r>
            <a:r>
              <a:rPr lang="en-US" sz="1000" dirty="0" err="1" smtClean="0">
                <a:solidFill>
                  <a:srgbClr val="FFFF00"/>
                </a:solidFill>
              </a:rPr>
              <a:t>meta_track</a:t>
            </a:r>
            <a:r>
              <a:rPr lang="en-US" sz="1000" dirty="0">
                <a:solidFill>
                  <a:srgbClr val="FFFF00"/>
                </a:solidFill>
              </a:rPr>
              <a:t>=$</a:t>
            </a:r>
            <a:r>
              <a:rPr lang="en-US" sz="1000" dirty="0" smtClean="0">
                <a:solidFill>
                  <a:srgbClr val="FFFF00"/>
                </a:solidFill>
              </a:rPr>
              <a:t>pipeline&gt;</a:t>
            </a:r>
            <a:r>
              <a:rPr lang="en-US" sz="1000" dirty="0" err="1" smtClean="0">
                <a:solidFill>
                  <a:srgbClr val="FFFF00"/>
                </a:solidFill>
              </a:rPr>
              <a:t>addTrack</a:t>
            </a:r>
            <a:r>
              <a:rPr lang="en-US" sz="1000" dirty="0" smtClean="0">
                <a:solidFill>
                  <a:srgbClr val="FFFF00"/>
                </a:solidFill>
              </a:rPr>
              <a:t>(META_TYPE</a:t>
            </a:r>
            <a:r>
              <a:rPr lang="en-US" sz="1000" dirty="0">
                <a:solidFill>
                  <a:srgbClr val="FFFF00"/>
                </a:solidFill>
              </a:rPr>
              <a:t>)</a:t>
            </a:r>
          </a:p>
          <a:p>
            <a:pPr marR="27092" indent="27092" algn="l" defTabSz="609600">
              <a:defRPr sz="3800">
                <a:solidFill>
                  <a:schemeClr val="accent6">
                    <a:hueOff val="-13417776"/>
                    <a:satOff val="57371"/>
                    <a:lumOff val="9241"/>
                  </a:schemeClr>
                </a:solidFill>
                <a:uFill>
                  <a:solidFill>
                    <a:srgbClr val="62D966"/>
                  </a:solidFill>
                </a:uFill>
                <a:latin typeface="Menlo"/>
                <a:ea typeface="Menlo"/>
                <a:cs typeface="Menlo"/>
                <a:sym typeface="Menlo"/>
              </a:defRPr>
            </a:pPr>
            <a:r>
              <a:rPr lang="en-US" sz="1000" dirty="0">
                <a:solidFill>
                  <a:srgbClr val="FFFF00"/>
                </a:solidFill>
              </a:rPr>
              <a:t> </a:t>
            </a:r>
            <a:r>
              <a:rPr lang="en-US" sz="1000" dirty="0" smtClean="0">
                <a:solidFill>
                  <a:srgbClr val="FFFF00"/>
                </a:solidFill>
              </a:rPr>
              <a:t>  -&gt;</a:t>
            </a:r>
            <a:r>
              <a:rPr lang="en-US" sz="1000" dirty="0" err="1" smtClean="0">
                <a:solidFill>
                  <a:srgbClr val="FFFF00"/>
                </a:solidFill>
              </a:rPr>
              <a:t>addTask</a:t>
            </a:r>
            <a:r>
              <a:rPr lang="en-US" sz="1000" dirty="0" smtClean="0">
                <a:solidFill>
                  <a:srgbClr val="FFFF00"/>
                </a:solidFill>
              </a:rPr>
              <a:t>()</a:t>
            </a:r>
            <a:endParaRPr lang="en-US" sz="1000" dirty="0">
              <a:solidFill>
                <a:srgbClr val="FFFF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464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524000" y="3511296"/>
            <a:ext cx="21336000" cy="7410704"/>
          </a:xfrm>
        </p:spPr>
        <p:txBody>
          <a:bodyPr/>
          <a:lstStyle/>
          <a:p>
            <a:pPr marL="857250" indent="-857250">
              <a:buFont typeface="Arial" charset="0"/>
              <a:buChar char="•"/>
            </a:pPr>
            <a:r>
              <a:rPr lang="en-US" dirty="0"/>
              <a:t>G</a:t>
            </a:r>
            <a:r>
              <a:rPr lang="en-US" dirty="0" smtClean="0"/>
              <a:t>enerate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billions</a:t>
            </a:r>
            <a:r>
              <a:rPr lang="en-US" dirty="0" smtClean="0"/>
              <a:t> of tasks per day</a:t>
            </a:r>
          </a:p>
          <a:p>
            <a:pPr marL="857250" indent="-857250">
              <a:buFont typeface="Arial" charset="0"/>
              <a:buChar char="•"/>
            </a:pPr>
            <a:r>
              <a:rPr lang="en-US" dirty="0" smtClean="0"/>
              <a:t>Varying DAG size</a:t>
            </a:r>
          </a:p>
          <a:p>
            <a:pPr marL="1771650" lvl="1" indent="-857250">
              <a:buFont typeface="Arial" charset="0"/>
              <a:buChar char="•"/>
            </a:pPr>
            <a:r>
              <a:rPr lang="en-US" dirty="0"/>
              <a:t>360 video has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thousands</a:t>
            </a:r>
            <a:r>
              <a:rPr lang="en-US" dirty="0"/>
              <a:t> of tasks per </a:t>
            </a:r>
            <a:r>
              <a:rPr lang="en-US" dirty="0" smtClean="0"/>
              <a:t>upload</a:t>
            </a:r>
          </a:p>
          <a:p>
            <a:pPr marL="1771650" lvl="1" indent="-857250">
              <a:buFont typeface="Arial" charset="0"/>
              <a:buChar char="•"/>
            </a:pPr>
            <a:r>
              <a:rPr lang="en-US" dirty="0" smtClean="0"/>
              <a:t>Newsfeed post averages at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153</a:t>
            </a:r>
            <a:r>
              <a:rPr lang="en-US" dirty="0" smtClean="0"/>
              <a:t> tasks per upload</a:t>
            </a:r>
          </a:p>
          <a:p>
            <a:pPr marL="1771650" lvl="1" indent="-857250">
              <a:buFont typeface="Arial" charset="0"/>
              <a:buChar char="•"/>
            </a:pPr>
            <a:r>
              <a:rPr lang="en-US" dirty="0" smtClean="0"/>
              <a:t>Instagram averages at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22</a:t>
            </a:r>
            <a:r>
              <a:rPr lang="en-US" dirty="0" smtClean="0"/>
              <a:t> tasks per upload</a:t>
            </a:r>
          </a:p>
          <a:p>
            <a:pPr marL="1771650" lvl="1" indent="-857250">
              <a:buFont typeface="Arial" charset="0"/>
              <a:buChar char="•"/>
            </a:pPr>
            <a:r>
              <a:rPr lang="en-US" dirty="0"/>
              <a:t>Messenger averages at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18</a:t>
            </a:r>
            <a:r>
              <a:rPr lang="en-US" dirty="0"/>
              <a:t> tasks per </a:t>
            </a:r>
            <a:r>
              <a:rPr lang="en-US" dirty="0" smtClean="0"/>
              <a:t>upload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system for 15+ applications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231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for video processing @ FB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783771" y="2879724"/>
            <a:ext cx="22598743" cy="3017520"/>
          </a:xfrm>
          <a:prstGeom prst="roundRect">
            <a:avLst>
              <a:gd name="adj" fmla="val 6722"/>
            </a:avLst>
          </a:prstGeom>
          <a:solidFill>
            <a:srgbClr val="FFFFFF">
              <a:alpha val="87000"/>
            </a:srgb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10482942" y="3088520"/>
            <a:ext cx="3200400" cy="128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093" marR="27093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  <a:lvl2pPr marL="593363" marR="27093" indent="-312270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2pPr>
            <a:lvl3pPr marL="9144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3pPr>
            <a:lvl4pPr marL="11938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4pPr>
            <a:lvl5pPr marL="14732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5pPr>
            <a:lvl6pPr marL="17526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6pPr>
            <a:lvl7pPr marL="20320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7pPr>
            <a:lvl8pPr marL="23114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8pPr>
            <a:lvl9pPr marL="25908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/>
            <a:r>
              <a:rPr lang="en-US" sz="6000" b="1" dirty="0" smtClean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Speedy</a:t>
            </a:r>
            <a:endParaRPr lang="en-US" sz="6000" b="1" dirty="0">
              <a:solidFill>
                <a:schemeClr val="bg1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83771" y="6232525"/>
            <a:ext cx="22598743" cy="3017520"/>
            <a:chOff x="783771" y="6232525"/>
            <a:chExt cx="22598743" cy="3017520"/>
          </a:xfrm>
        </p:grpSpPr>
        <p:sp>
          <p:nvSpPr>
            <p:cNvPr id="13" name="Rounded Rectangle 12"/>
            <p:cNvSpPr/>
            <p:nvPr/>
          </p:nvSpPr>
          <p:spPr>
            <a:xfrm>
              <a:off x="783771" y="6232525"/>
              <a:ext cx="22598743" cy="3017520"/>
            </a:xfrm>
            <a:prstGeom prst="roundRect">
              <a:avLst>
                <a:gd name="adj" fmla="val 6722"/>
              </a:avLst>
            </a:prstGeom>
            <a:solidFill>
              <a:srgbClr val="FFFFFF">
                <a:alpha val="87000"/>
              </a:srgbClr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7" name="Text Placeholder 1"/>
            <p:cNvSpPr txBox="1">
              <a:spLocks/>
            </p:cNvSpPr>
            <p:nvPr/>
          </p:nvSpPr>
          <p:spPr>
            <a:xfrm>
              <a:off x="10482942" y="6416634"/>
              <a:ext cx="3200400" cy="128701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27093" marR="27093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1pPr>
              <a:lvl2pPr marL="593363" marR="27093" indent="-312270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2pPr>
              <a:lvl3pPr marL="9144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3pPr>
              <a:lvl4pPr marL="11938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4pPr>
              <a:lvl5pPr marL="14732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5pPr>
              <a:lvl6pPr marL="17526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6pPr>
              <a:lvl7pPr marL="20320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7pPr>
              <a:lvl8pPr marL="23114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8pPr>
              <a:lvl9pPr marL="25908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/>
              <a:r>
                <a:rPr lang="en-US" sz="60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Flexible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83771" y="9585323"/>
            <a:ext cx="22598743" cy="3017520"/>
            <a:chOff x="783771" y="9585323"/>
            <a:chExt cx="22598743" cy="3017520"/>
          </a:xfrm>
        </p:grpSpPr>
        <p:sp>
          <p:nvSpPr>
            <p:cNvPr id="15" name="Rounded Rectangle 14"/>
            <p:cNvSpPr/>
            <p:nvPr/>
          </p:nvSpPr>
          <p:spPr>
            <a:xfrm>
              <a:off x="783771" y="9585323"/>
              <a:ext cx="22598743" cy="3017520"/>
            </a:xfrm>
            <a:prstGeom prst="roundRect">
              <a:avLst>
                <a:gd name="adj" fmla="val 6722"/>
              </a:avLst>
            </a:prstGeom>
            <a:solidFill>
              <a:srgbClr val="FFFFFF">
                <a:alpha val="87000"/>
              </a:srgbClr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16" name="Text Placeholder 1"/>
            <p:cNvSpPr txBox="1">
              <a:spLocks/>
            </p:cNvSpPr>
            <p:nvPr/>
          </p:nvSpPr>
          <p:spPr>
            <a:xfrm>
              <a:off x="10482942" y="9769432"/>
              <a:ext cx="3200400" cy="128701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27093" marR="27093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1pPr>
              <a:lvl2pPr marL="593363" marR="27093" indent="-312270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2pPr>
              <a:lvl3pPr marL="9144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3pPr>
              <a:lvl4pPr marL="11938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4pPr>
              <a:lvl5pPr marL="14732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5pPr>
              <a:lvl6pPr marL="17526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6pPr>
              <a:lvl7pPr marL="20320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7pPr>
              <a:lvl8pPr marL="23114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8pPr>
              <a:lvl9pPr marL="25908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/>
              <a:r>
                <a:rPr lang="en-US" sz="6000" b="1" dirty="0" smtClean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Robust</a:t>
              </a:r>
              <a:endParaRPr lang="en-US" sz="6000" b="1" dirty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Text Placeholder 1"/>
            <p:cNvSpPr txBox="1">
              <a:spLocks/>
            </p:cNvSpPr>
            <p:nvPr/>
          </p:nvSpPr>
          <p:spPr>
            <a:xfrm>
              <a:off x="2588075" y="11056861"/>
              <a:ext cx="19643274" cy="15459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27093" marR="27093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1pPr>
              <a:lvl2pPr marL="593363" marR="27093" indent="-312270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2pPr>
              <a:lvl3pPr marL="9144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3pPr>
              <a:lvl4pPr marL="11938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4pPr>
              <a:lvl5pPr marL="14732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5pPr>
              <a:lvl6pPr marL="17526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6pPr>
              <a:lvl7pPr marL="20320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7pPr>
              <a:lvl8pPr marL="23114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8pPr>
              <a:lvl9pPr marL="25908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l"/>
              <a:r>
                <a:rPr lang="en-US" sz="60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Handle faults </a:t>
              </a:r>
              <a:r>
                <a:rPr lang="en-US" sz="6000" b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and overload that is inevitable at scale</a:t>
              </a:r>
              <a:endParaRPr lang="en-US" sz="60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20" name="Text Placeholder 1"/>
          <p:cNvSpPr txBox="1">
            <a:spLocks/>
          </p:cNvSpPr>
          <p:nvPr/>
        </p:nvSpPr>
        <p:spPr>
          <a:xfrm>
            <a:off x="8329611" y="4438351"/>
            <a:ext cx="7507062" cy="901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093" marR="27093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  <a:lvl2pPr marL="593363" marR="27093" indent="-312270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2pPr>
            <a:lvl3pPr marL="9144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3pPr>
            <a:lvl4pPr marL="11938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4pPr>
            <a:lvl5pPr marL="14732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5pPr>
            <a:lvl6pPr marL="17526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6pPr>
            <a:lvl7pPr marL="20320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7pPr>
            <a:lvl8pPr marL="23114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8pPr>
            <a:lvl9pPr marL="25908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l"/>
            <a:r>
              <a:rPr lang="en-US" sz="6000" b="1" dirty="0" smtClean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2.3x ~ 9.3x speedup</a:t>
            </a:r>
            <a:endParaRPr lang="en-US" sz="6000" b="1" dirty="0">
              <a:solidFill>
                <a:srgbClr val="00B05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1" name="Text Placeholder 1"/>
          <p:cNvSpPr txBox="1">
            <a:spLocks/>
          </p:cNvSpPr>
          <p:nvPr/>
        </p:nvSpPr>
        <p:spPr>
          <a:xfrm>
            <a:off x="1153885" y="7704063"/>
            <a:ext cx="21858514" cy="1480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093" marR="27093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  <a:lvl2pPr marL="593363" marR="27093" indent="-312270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2pPr>
            <a:lvl3pPr marL="9144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3pPr>
            <a:lvl4pPr marL="11938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4pPr>
            <a:lvl5pPr marL="14732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5pPr>
            <a:lvl6pPr marL="17526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6pPr>
            <a:lvl7pPr marL="20320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7pPr>
            <a:lvl8pPr marL="23114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8pPr>
            <a:lvl9pPr marL="25908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l"/>
            <a:r>
              <a:rPr lang="en-US" sz="60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Thousands of engineers can write pipelines for tens of apps</a:t>
            </a:r>
          </a:p>
        </p:txBody>
      </p:sp>
      <p:sp>
        <p:nvSpPr>
          <p:cNvPr id="22" name="Text Placeholder 1"/>
          <p:cNvSpPr txBox="1">
            <a:spLocks/>
          </p:cNvSpPr>
          <p:nvPr/>
        </p:nvSpPr>
        <p:spPr>
          <a:xfrm>
            <a:off x="6161314" y="7682293"/>
            <a:ext cx="11843657" cy="1026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093" marR="27093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  <a:lvl2pPr marL="593363" marR="27093" indent="-312270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2pPr>
            <a:lvl3pPr marL="9144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3pPr>
            <a:lvl4pPr marL="11938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4pPr>
            <a:lvl5pPr marL="14732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5pPr>
            <a:lvl6pPr marL="17526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6pPr>
            <a:lvl7pPr marL="20320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7pPr>
            <a:lvl8pPr marL="23114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8pPr>
            <a:lvl9pPr marL="25908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l"/>
            <a:r>
              <a:rPr lang="en-US" sz="6000" b="1" dirty="0" smtClean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One system for 15+ applications</a:t>
            </a:r>
            <a:endParaRPr lang="en-US" sz="6000" b="1" dirty="0">
              <a:solidFill>
                <a:srgbClr val="00B05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9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Rely on priority to degrade non-latency-sensitive tasks</a:t>
            </a:r>
          </a:p>
          <a:p>
            <a:r>
              <a:rPr lang="en-US" dirty="0" smtClean="0"/>
              <a:t>Defer full video processing for some new uploads</a:t>
            </a:r>
            <a:endParaRPr lang="en-US" dirty="0"/>
          </a:p>
          <a:p>
            <a:r>
              <a:rPr lang="en-US" dirty="0" smtClean="0"/>
              <a:t>Load-shedding across global deployments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Robust: tolerate overload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Handle faults and overload that is inevitable at scale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3368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64"/>
          <p:cNvSpPr/>
          <p:nvPr/>
        </p:nvSpPr>
        <p:spPr>
          <a:xfrm>
            <a:off x="5531071" y="2919413"/>
            <a:ext cx="3362211" cy="7877177"/>
          </a:xfrm>
          <a:prstGeom prst="roundRect">
            <a:avLst>
              <a:gd name="adj" fmla="val 3958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/>
          <a:lstStyle/>
          <a:p>
            <a:pPr>
              <a:lnSpc>
                <a:spcPct val="100000"/>
              </a:lnSpc>
            </a:pPr>
            <a:endParaRPr sz="4085" dirty="0">
              <a:solidFill>
                <a:schemeClr val="accent2"/>
              </a:solidFill>
            </a:endParaRPr>
          </a:p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Web Server</a:t>
            </a:r>
          </a:p>
        </p:txBody>
      </p:sp>
      <p:sp>
        <p:nvSpPr>
          <p:cNvPr id="26" name="Shape 272"/>
          <p:cNvSpPr/>
          <p:nvPr/>
        </p:nvSpPr>
        <p:spPr>
          <a:xfrm>
            <a:off x="594479" y="2917293"/>
            <a:ext cx="3362211" cy="7881417"/>
          </a:xfrm>
          <a:prstGeom prst="roundRect">
            <a:avLst>
              <a:gd name="adj" fmla="val 3958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/>
          <a:lstStyle/>
          <a:p>
            <a:pPr>
              <a:lnSpc>
                <a:spcPct val="100000"/>
              </a:lnSpc>
            </a:pPr>
            <a:endParaRPr sz="4085" dirty="0">
              <a:solidFill>
                <a:schemeClr val="accent2"/>
              </a:solidFill>
            </a:endParaRPr>
          </a:p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</p:txBody>
      </p:sp>
      <p:sp>
        <p:nvSpPr>
          <p:cNvPr id="242" name="Shape 242"/>
          <p:cNvSpPr/>
          <p:nvPr/>
        </p:nvSpPr>
        <p:spPr>
          <a:xfrm>
            <a:off x="4143518" y="6400192"/>
            <a:ext cx="1219379" cy="942389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grpSp>
        <p:nvGrpSpPr>
          <p:cNvPr id="258" name="Group 258"/>
          <p:cNvGrpSpPr/>
          <p:nvPr/>
        </p:nvGrpSpPr>
        <p:grpSpPr>
          <a:xfrm>
            <a:off x="595647" y="4488222"/>
            <a:ext cx="3424603" cy="6285096"/>
            <a:chOff x="0" y="0"/>
            <a:chExt cx="4527484" cy="8309178"/>
          </a:xfrm>
        </p:grpSpPr>
        <p:grpSp>
          <p:nvGrpSpPr>
            <p:cNvPr id="255" name="Group 255"/>
            <p:cNvGrpSpPr/>
            <p:nvPr/>
          </p:nvGrpSpPr>
          <p:grpSpPr>
            <a:xfrm>
              <a:off x="544497" y="880677"/>
              <a:ext cx="3375687" cy="6004214"/>
              <a:chOff x="0" y="0"/>
              <a:chExt cx="3375686" cy="6004221"/>
            </a:xfrm>
          </p:grpSpPr>
          <p:pic>
            <p:nvPicPr>
              <p:cNvPr id="251" name="IMG_1386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3375687" cy="60042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254" name="Group 254"/>
              <p:cNvGrpSpPr/>
              <p:nvPr/>
            </p:nvGrpSpPr>
            <p:grpSpPr>
              <a:xfrm>
                <a:off x="0" y="0"/>
                <a:ext cx="3375687" cy="180901"/>
                <a:chOff x="0" y="0"/>
                <a:chExt cx="3375686" cy="180900"/>
              </a:xfrm>
            </p:grpSpPr>
            <p:sp>
              <p:nvSpPr>
                <p:cNvPr id="252" name="Shape 252"/>
                <p:cNvSpPr/>
                <p:nvPr/>
              </p:nvSpPr>
              <p:spPr>
                <a:xfrm>
                  <a:off x="0" y="0"/>
                  <a:ext cx="3375687" cy="180901"/>
                </a:xfrm>
                <a:prstGeom prst="rect">
                  <a:avLst/>
                </a:prstGeom>
                <a:solidFill>
                  <a:srgbClr val="F6F7F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425" tIns="38425" rIns="38425" bIns="38425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="0">
                      <a:solidFill>
                        <a:schemeClr val="accent2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2421"/>
                </a:p>
              </p:txBody>
            </p:sp>
            <p:pic>
              <p:nvPicPr>
                <p:cNvPr id="253" name="100%.png"/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95" y="41439"/>
                  <a:ext cx="3243611" cy="980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256" name="iphone6_b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27484" cy="83091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7" name="Shape 257"/>
            <p:cNvSpPr/>
            <p:nvPr/>
          </p:nvSpPr>
          <p:spPr>
            <a:xfrm>
              <a:off x="622609" y="2389614"/>
              <a:ext cx="3250084" cy="29081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425" tIns="38425" rIns="38425" bIns="38425" numCol="1" anchor="ctr">
              <a:noAutofit/>
            </a:bodyPr>
            <a:lstStyle/>
            <a:p>
              <a:pPr>
                <a:lnSpc>
                  <a:spcPct val="100000"/>
                </a:lnSpc>
                <a:defRPr sz="1200" b="0">
                  <a:solidFill>
                    <a:srgbClr val="000000"/>
                  </a:solidFill>
                </a:defRPr>
              </a:pPr>
              <a:r>
                <a:rPr sz="907"/>
                <a:t>She is having so much fun with #MSQRD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5391" y="1042159"/>
            <a:ext cx="21899206" cy="1838086"/>
          </a:xfrm>
        </p:spPr>
        <p:txBody>
          <a:bodyPr/>
          <a:lstStyle/>
          <a:p>
            <a:r>
              <a:rPr lang="en-US" dirty="0" smtClean="0"/>
              <a:t>Legacy: upload video file to web server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904" y="6587920"/>
            <a:ext cx="2553891" cy="255389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2858612" y="12632407"/>
            <a:ext cx="1460165" cy="110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999" b="1" dirty="0">
                <a:latin typeface="FreightSansLFPro"/>
                <a:ea typeface="Helvetica"/>
                <a:cs typeface="FreightSansLFPro"/>
                <a:sym typeface="Helvetica"/>
              </a:rPr>
              <a:t>03</a:t>
            </a:r>
            <a:endParaRPr lang="en-US" sz="5999" dirty="0"/>
          </a:p>
        </p:txBody>
      </p:sp>
    </p:spTree>
    <p:extLst>
      <p:ext uri="{BB962C8B-B14F-4D97-AF65-F5344CB8AC3E}">
        <p14:creationId xmlns:p14="http://schemas.microsoft.com/office/powerpoint/2010/main" val="16053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625E-6 3.7037E-7 L 0.20117 -0.0703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59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3X peak load during New Year Eve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0640" y="4236720"/>
            <a:ext cx="14599920" cy="77724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5533373" y="4791776"/>
            <a:ext cx="5878825" cy="4888029"/>
            <a:chOff x="15533373" y="4791776"/>
            <a:chExt cx="5878825" cy="4888029"/>
          </a:xfrm>
        </p:grpSpPr>
        <p:sp>
          <p:nvSpPr>
            <p:cNvPr id="24" name="Shape 151"/>
            <p:cNvSpPr/>
            <p:nvPr/>
          </p:nvSpPr>
          <p:spPr>
            <a:xfrm rot="16200000">
              <a:off x="13491313" y="6833836"/>
              <a:ext cx="4888029" cy="803910"/>
            </a:xfrm>
            <a:prstGeom prst="rightArrow">
              <a:avLst>
                <a:gd name="adj1" fmla="val 50000"/>
                <a:gd name="adj2" fmla="val 53968"/>
              </a:avLst>
            </a:prstGeom>
            <a:solidFill>
              <a:srgbClr val="CC4EA2"/>
            </a:solidFill>
            <a:ln w="76200">
              <a:solidFill>
                <a:srgbClr val="FFFFFF"/>
              </a:solidFill>
              <a:round/>
            </a:ln>
          </p:spPr>
          <p:txBody>
            <a:bodyPr lIns="0" tIns="0" rIns="0" bIns="0" anchor="ctr"/>
            <a:lstStyle/>
            <a:p>
              <a:pPr marL="23145" marR="23145" lvl="0" defTabSz="520700">
                <a:lnSpc>
                  <a:spcPct val="90000"/>
                </a:lnSpc>
                <a:defRPr>
                  <a:solidFill>
                    <a:srgbClr val="072150"/>
                  </a:solidFill>
                  <a:uFill>
                    <a:solidFill/>
                  </a:uFill>
                </a:defRPr>
              </a:pPr>
              <a:endParaRPr/>
            </a:p>
          </p:txBody>
        </p:sp>
        <p:sp>
          <p:nvSpPr>
            <p:cNvPr id="25" name="Shape 102"/>
            <p:cNvSpPr/>
            <p:nvPr/>
          </p:nvSpPr>
          <p:spPr>
            <a:xfrm>
              <a:off x="16429913" y="6746855"/>
              <a:ext cx="4982285" cy="9233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 defTabSz="558800">
                <a:spcBef>
                  <a:spcPts val="800"/>
                </a:spcBef>
                <a:defRPr sz="4700" spc="-47">
                  <a:solidFill>
                    <a:srgbClr val="F7A226"/>
                  </a:solidFill>
                  <a:uFill>
                    <a:solidFill>
                      <a:srgbClr val="62D966"/>
                    </a:solidFill>
                  </a:uFill>
                </a:defRPr>
              </a:lvl1pPr>
            </a:lstStyle>
            <a:p>
              <a:pPr lvl="0">
                <a:defRPr sz="1800" spc="0">
                  <a:solidFill>
                    <a:srgbClr val="000000"/>
                  </a:solidFill>
                  <a:uFillTx/>
                </a:defRPr>
              </a:pPr>
              <a:r>
                <a:rPr lang="en-US" sz="6000" b="1" spc="-47" dirty="0" smtClean="0">
                  <a:solidFill>
                    <a:srgbClr val="CC4EA2"/>
                  </a:solidFill>
                  <a:uFill>
                    <a:solidFill>
                      <a:srgbClr val="62D966"/>
                    </a:solidFill>
                  </a:uFill>
                  <a:latin typeface="Helvetica Neue" charset="0"/>
                  <a:ea typeface="Helvetica Neue" charset="0"/>
                  <a:cs typeface="Helvetica Neue" charset="0"/>
                </a:rPr>
                <a:t>3X</a:t>
              </a:r>
              <a:endParaRPr sz="6000" b="1" spc="-47" dirty="0">
                <a:solidFill>
                  <a:srgbClr val="CC4EA2"/>
                </a:solidFill>
                <a:uFill>
                  <a:solidFill>
                    <a:srgbClr val="62D966"/>
                  </a:solidFill>
                </a:u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3876020" y="4846321"/>
            <a:ext cx="2461260" cy="4857549"/>
            <a:chOff x="13876020" y="4846321"/>
            <a:chExt cx="2461260" cy="4857549"/>
          </a:xfrm>
        </p:grpSpPr>
        <p:sp>
          <p:nvSpPr>
            <p:cNvPr id="22" name="Shape 152"/>
            <p:cNvSpPr/>
            <p:nvPr/>
          </p:nvSpPr>
          <p:spPr>
            <a:xfrm>
              <a:off x="13876020" y="4846321"/>
              <a:ext cx="2461260" cy="0"/>
            </a:xfrm>
            <a:prstGeom prst="line">
              <a:avLst/>
            </a:prstGeom>
            <a:ln w="88900">
              <a:solidFill>
                <a:srgbClr val="CC4EA2"/>
              </a:solidFill>
              <a:miter lim="400000"/>
              <a:headEnd type="none"/>
            </a:ln>
          </p:spPr>
          <p:txBody>
            <a:bodyPr lIns="0" tIns="0" rIns="0" bIns="0" anchor="ctr"/>
            <a:lstStyle/>
            <a:p>
              <a:pPr marL="317500" lvl="0" indent="-317500" defTabSz="914400">
                <a:tabLst>
                  <a:tab pos="774700" algn="l"/>
                </a:tabLst>
                <a:defRPr sz="3200" spc="-32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  <p:sp>
          <p:nvSpPr>
            <p:cNvPr id="23" name="Shape 152"/>
            <p:cNvSpPr/>
            <p:nvPr/>
          </p:nvSpPr>
          <p:spPr>
            <a:xfrm flipV="1">
              <a:off x="14729460" y="9703869"/>
              <a:ext cx="1607820" cy="1"/>
            </a:xfrm>
            <a:prstGeom prst="line">
              <a:avLst/>
            </a:prstGeom>
            <a:ln w="88900">
              <a:solidFill>
                <a:srgbClr val="CC4EA2"/>
              </a:solidFill>
              <a:miter lim="400000"/>
              <a:headEnd type="none"/>
            </a:ln>
          </p:spPr>
          <p:txBody>
            <a:bodyPr lIns="0" tIns="0" rIns="0" bIns="0" anchor="ctr"/>
            <a:lstStyle/>
            <a:p>
              <a:pPr marL="317500" lvl="0" indent="-317500" defTabSz="914400">
                <a:tabLst>
                  <a:tab pos="774700" algn="l"/>
                </a:tabLst>
                <a:defRPr sz="3200" spc="-32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V="1">
            <a:off x="5067219" y="12009120"/>
            <a:ext cx="15867728" cy="0"/>
          </a:xfrm>
          <a:prstGeom prst="straightConnector1">
            <a:avLst/>
          </a:prstGeom>
          <a:noFill/>
          <a:ln w="127000" cap="flat">
            <a:solidFill>
              <a:srgbClr val="FFC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/>
          <p:cNvCxnSpPr/>
          <p:nvPr/>
        </p:nvCxnSpPr>
        <p:spPr>
          <a:xfrm flipV="1">
            <a:off x="5120640" y="2879726"/>
            <a:ext cx="1" cy="9129394"/>
          </a:xfrm>
          <a:prstGeom prst="straightConnector1">
            <a:avLst/>
          </a:prstGeom>
          <a:noFill/>
          <a:ln w="127000" cap="flat">
            <a:solidFill>
              <a:srgbClr val="FFC000"/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Shape 102"/>
          <p:cNvSpPr/>
          <p:nvPr/>
        </p:nvSpPr>
        <p:spPr>
          <a:xfrm>
            <a:off x="19341556" y="11505470"/>
            <a:ext cx="4982285" cy="743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558800">
              <a:spcBef>
                <a:spcPts val="800"/>
              </a:spcBef>
              <a:defRPr sz="4700" spc="-47">
                <a:solidFill>
                  <a:srgbClr val="F7A226"/>
                </a:solidFill>
                <a:uFill>
                  <a:solidFill>
                    <a:srgbClr val="62D966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lang="en-US" sz="4800" b="1" spc="-47" dirty="0" smtClean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62D966"/>
                  </a:solidFill>
                </a:uFill>
                <a:latin typeface="Helvetica Neue" charset="0"/>
                <a:ea typeface="Helvetica Neue" charset="0"/>
                <a:cs typeface="Helvetica Neue" charset="0"/>
              </a:rPr>
              <a:t>Date</a:t>
            </a:r>
            <a:endParaRPr sz="4800" b="1" spc="-47" dirty="0">
              <a:solidFill>
                <a:schemeClr val="bg1">
                  <a:lumMod val="50000"/>
                </a:schemeClr>
              </a:solidFill>
              <a:uFill>
                <a:solidFill>
                  <a:srgbClr val="62D966"/>
                </a:solidFill>
              </a:u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8" name="Shape 102"/>
          <p:cNvSpPr/>
          <p:nvPr/>
        </p:nvSpPr>
        <p:spPr>
          <a:xfrm rot="16200000">
            <a:off x="1096450" y="6939182"/>
            <a:ext cx="6472634" cy="743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defTabSz="558800">
              <a:spcBef>
                <a:spcPts val="800"/>
              </a:spcBef>
              <a:defRPr sz="4700" spc="-47">
                <a:solidFill>
                  <a:srgbClr val="F7A226"/>
                </a:solidFill>
                <a:uFill>
                  <a:solidFill>
                    <a:srgbClr val="62D966"/>
                  </a:solidFill>
                </a:u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  <a:uFillTx/>
              </a:defRPr>
            </a:pPr>
            <a:r>
              <a:rPr lang="en-US" sz="4800" b="1" spc="-47" dirty="0" smtClean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62D966"/>
                  </a:solidFill>
                </a:uFill>
                <a:latin typeface="Helvetica Neue" charset="0"/>
                <a:ea typeface="Helvetica Neue" charset="0"/>
                <a:cs typeface="Helvetica Neue" charset="0"/>
              </a:rPr>
              <a:t>Upload volume</a:t>
            </a:r>
            <a:endParaRPr sz="4800" b="1" spc="-47" dirty="0">
              <a:solidFill>
                <a:schemeClr val="bg1">
                  <a:lumMod val="50000"/>
                </a:schemeClr>
              </a:solidFill>
              <a:uFill>
                <a:solidFill>
                  <a:srgbClr val="62D966"/>
                </a:solidFill>
              </a:u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269000" y="4812561"/>
            <a:ext cx="4982285" cy="2475903"/>
            <a:chOff x="8269000" y="4812561"/>
            <a:chExt cx="4982285" cy="2475903"/>
          </a:xfrm>
        </p:grpSpPr>
        <p:sp>
          <p:nvSpPr>
            <p:cNvPr id="15" name="Shape 102"/>
            <p:cNvSpPr/>
            <p:nvPr/>
          </p:nvSpPr>
          <p:spPr>
            <a:xfrm>
              <a:off x="8269000" y="4812561"/>
              <a:ext cx="4982285" cy="7438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 defTabSz="558800">
                <a:spcBef>
                  <a:spcPts val="800"/>
                </a:spcBef>
                <a:defRPr sz="4700" spc="-47">
                  <a:solidFill>
                    <a:srgbClr val="F7A226"/>
                  </a:solidFill>
                  <a:uFill>
                    <a:solidFill>
                      <a:srgbClr val="62D966"/>
                    </a:solidFill>
                  </a:uFill>
                </a:defRPr>
              </a:lvl1pPr>
            </a:lstStyle>
            <a:p>
              <a:pPr lvl="0">
                <a:defRPr sz="1800" spc="0">
                  <a:solidFill>
                    <a:srgbClr val="000000"/>
                  </a:solidFill>
                  <a:uFillTx/>
                </a:defRPr>
              </a:pPr>
              <a:r>
                <a:rPr lang="en-US" sz="4800" b="1" spc="-47" dirty="0" smtClean="0">
                  <a:solidFill>
                    <a:schemeClr val="bg1">
                      <a:lumMod val="50000"/>
                    </a:schemeClr>
                  </a:solidFill>
                  <a:uFill>
                    <a:solidFill>
                      <a:srgbClr val="62D966"/>
                    </a:solidFill>
                  </a:uFill>
                  <a:latin typeface="Helvetica Neue" charset="0"/>
                  <a:ea typeface="Helvetica Neue" charset="0"/>
                  <a:cs typeface="Helvetica Neue" charset="0"/>
                </a:rPr>
                <a:t>Xmas</a:t>
              </a:r>
              <a:endParaRPr sz="4800" b="1" spc="-47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62D966"/>
                  </a:solidFill>
                </a:u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0980823" y="5891464"/>
              <a:ext cx="0" cy="1397000"/>
            </a:xfrm>
            <a:prstGeom prst="straightConnector1">
              <a:avLst/>
            </a:prstGeom>
            <a:noFill/>
            <a:ln w="88900" cap="flat">
              <a:solidFill>
                <a:schemeClr val="accent6">
                  <a:lumMod val="50000"/>
                </a:schemeClr>
              </a:solidFill>
              <a:prstDash val="solid"/>
              <a:miter lim="400000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1" name="Group 20"/>
          <p:cNvGrpSpPr/>
          <p:nvPr/>
        </p:nvGrpSpPr>
        <p:grpSpPr>
          <a:xfrm>
            <a:off x="11357105" y="2751148"/>
            <a:ext cx="4982285" cy="1804911"/>
            <a:chOff x="8365252" y="5341951"/>
            <a:chExt cx="4982285" cy="1804911"/>
          </a:xfrm>
        </p:grpSpPr>
        <p:sp>
          <p:nvSpPr>
            <p:cNvPr id="26" name="Shape 102"/>
            <p:cNvSpPr/>
            <p:nvPr/>
          </p:nvSpPr>
          <p:spPr>
            <a:xfrm>
              <a:off x="8365252" y="5341951"/>
              <a:ext cx="4982285" cy="7438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>
              <a:lvl1pPr defTabSz="558800">
                <a:spcBef>
                  <a:spcPts val="800"/>
                </a:spcBef>
                <a:defRPr sz="4700" spc="-47">
                  <a:solidFill>
                    <a:srgbClr val="F7A226"/>
                  </a:solidFill>
                  <a:uFill>
                    <a:solidFill>
                      <a:srgbClr val="62D966"/>
                    </a:solidFill>
                  </a:uFill>
                </a:defRPr>
              </a:lvl1pPr>
            </a:lstStyle>
            <a:p>
              <a:pPr lvl="0">
                <a:defRPr sz="1800" spc="0">
                  <a:solidFill>
                    <a:srgbClr val="000000"/>
                  </a:solidFill>
                  <a:uFillTx/>
                </a:defRPr>
              </a:pPr>
              <a:r>
                <a:rPr lang="en-US" sz="4800" b="1" spc="-47" dirty="0" smtClean="0">
                  <a:solidFill>
                    <a:schemeClr val="bg1">
                      <a:lumMod val="50000"/>
                    </a:schemeClr>
                  </a:solidFill>
                  <a:uFill>
                    <a:solidFill>
                      <a:srgbClr val="62D966"/>
                    </a:solidFill>
                  </a:uFill>
                  <a:latin typeface="Helvetica Neue" charset="0"/>
                  <a:ea typeface="Helvetica Neue" charset="0"/>
                  <a:cs typeface="Helvetica Neue" charset="0"/>
                </a:rPr>
                <a:t>NYE</a:t>
              </a:r>
              <a:endParaRPr sz="4800" b="1" spc="-47" dirty="0">
                <a:solidFill>
                  <a:schemeClr val="bg1">
                    <a:lumMod val="50000"/>
                  </a:schemeClr>
                </a:solidFill>
                <a:uFill>
                  <a:solidFill>
                    <a:srgbClr val="62D966"/>
                  </a:solidFill>
                </a:u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10932293" y="6232462"/>
              <a:ext cx="0" cy="914400"/>
            </a:xfrm>
            <a:prstGeom prst="straightConnector1">
              <a:avLst/>
            </a:prstGeom>
            <a:noFill/>
            <a:ln w="88900" cap="flat">
              <a:solidFill>
                <a:schemeClr val="accent6">
                  <a:lumMod val="50000"/>
                </a:schemeClr>
              </a:solidFill>
              <a:prstDash val="solid"/>
              <a:miter lim="400000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8" name="Rectangle 27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5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Prepare for overload</a:t>
            </a:r>
            <a:endParaRPr lang="en-US" dirty="0"/>
          </a:p>
        </p:txBody>
      </p:sp>
      <p:sp>
        <p:nvSpPr>
          <p:cNvPr id="8" name="Shape 221"/>
          <p:cNvSpPr/>
          <p:nvPr/>
        </p:nvSpPr>
        <p:spPr>
          <a:xfrm>
            <a:off x="4142468" y="6400131"/>
            <a:ext cx="1219538" cy="942512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 algn="ctr">
              <a:lnSpc>
                <a:spcPct val="100000"/>
              </a:lnSpc>
              <a:defRPr sz="3200" b="0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421"/>
          </a:p>
        </p:txBody>
      </p:sp>
      <p:sp>
        <p:nvSpPr>
          <p:cNvPr id="9" name="Shape 222"/>
          <p:cNvSpPr/>
          <p:nvPr/>
        </p:nvSpPr>
        <p:spPr>
          <a:xfrm>
            <a:off x="592967" y="563451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FFFFFF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>
            <a:lvl1pPr algn="ctr">
              <a:lnSpc>
                <a:spcPct val="100000"/>
              </a:lnSpc>
              <a:defRPr sz="5400" b="0">
                <a:solidFill>
                  <a:schemeClr val="accent2"/>
                </a:solidFill>
              </a:defRPr>
            </a:lvl1pPr>
          </a:lstStyle>
          <a:p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</p:txBody>
      </p:sp>
      <p:sp>
        <p:nvSpPr>
          <p:cNvPr id="10" name="Shape 223"/>
          <p:cNvSpPr/>
          <p:nvPr/>
        </p:nvSpPr>
        <p:spPr>
          <a:xfrm>
            <a:off x="5530202" y="563451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FFFFFF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>
                <a:solidFill>
                  <a:schemeClr val="bg1">
                    <a:lumMod val="50000"/>
                  </a:schemeClr>
                </a:solidFill>
              </a:rPr>
              <a:t>Web Server</a:t>
            </a:r>
          </a:p>
        </p:txBody>
      </p:sp>
      <p:sp>
        <p:nvSpPr>
          <p:cNvPr id="13" name="Shape 226"/>
          <p:cNvSpPr/>
          <p:nvPr/>
        </p:nvSpPr>
        <p:spPr>
          <a:xfrm>
            <a:off x="9061046" y="6400131"/>
            <a:ext cx="1219538" cy="942512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15" name="Shape 228"/>
          <p:cNvSpPr/>
          <p:nvPr/>
        </p:nvSpPr>
        <p:spPr>
          <a:xfrm>
            <a:off x="20341905" y="563451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FFFFFF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Final Blob Storage</a:t>
            </a:r>
          </a:p>
        </p:txBody>
      </p:sp>
      <p:sp>
        <p:nvSpPr>
          <p:cNvPr id="16" name="Shape 229"/>
          <p:cNvSpPr/>
          <p:nvPr/>
        </p:nvSpPr>
        <p:spPr>
          <a:xfrm>
            <a:off x="18935516" y="6400131"/>
            <a:ext cx="1219538" cy="942512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27" name="Shape 226"/>
          <p:cNvSpPr/>
          <p:nvPr/>
        </p:nvSpPr>
        <p:spPr>
          <a:xfrm rot="5400000">
            <a:off x="11868923" y="9865338"/>
            <a:ext cx="827311" cy="942512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28" name="Shape 224"/>
          <p:cNvSpPr/>
          <p:nvPr/>
        </p:nvSpPr>
        <p:spPr>
          <a:xfrm>
            <a:off x="10475387" y="1086449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ADB2BB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Original</a:t>
            </a:r>
          </a:p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Storage</a:t>
            </a:r>
          </a:p>
        </p:txBody>
      </p:sp>
      <p:sp>
        <p:nvSpPr>
          <p:cNvPr id="33" name="Shape 167"/>
          <p:cNvSpPr/>
          <p:nvPr/>
        </p:nvSpPr>
        <p:spPr>
          <a:xfrm>
            <a:off x="10280584" y="2641600"/>
            <a:ext cx="8654932" cy="7247471"/>
          </a:xfrm>
          <a:prstGeom prst="roundRect">
            <a:avLst>
              <a:gd name="adj" fmla="val 6289"/>
            </a:avLst>
          </a:prstGeom>
          <a:solidFill>
            <a:schemeClr val="bg1">
              <a:lumMod val="20000"/>
              <a:lumOff val="80000"/>
              <a:alpha val="90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23145" marR="23145" lvl="0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endParaRPr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8" name="Shape 365"/>
          <p:cNvSpPr/>
          <p:nvPr/>
        </p:nvSpPr>
        <p:spPr>
          <a:xfrm>
            <a:off x="14401403" y="6451564"/>
            <a:ext cx="1153171" cy="891221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19" name="Shape 366"/>
          <p:cNvSpPr/>
          <p:nvPr/>
        </p:nvSpPr>
        <p:spPr>
          <a:xfrm>
            <a:off x="15714325" y="5785421"/>
            <a:ext cx="2908256" cy="1204793"/>
          </a:xfrm>
          <a:prstGeom prst="roundRect">
            <a:avLst>
              <a:gd name="adj" fmla="val 5439"/>
            </a:avLst>
          </a:prstGeom>
          <a:solidFill>
            <a:srgbClr val="FFFFFF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Worker</a:t>
            </a:r>
          </a:p>
        </p:txBody>
      </p:sp>
      <p:sp>
        <p:nvSpPr>
          <p:cNvPr id="20" name="Shape 368"/>
          <p:cNvSpPr/>
          <p:nvPr/>
        </p:nvSpPr>
        <p:spPr>
          <a:xfrm>
            <a:off x="12829435" y="3085347"/>
            <a:ext cx="4059881" cy="121134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>
                <a:solidFill>
                  <a:schemeClr val="bg1">
                    <a:lumMod val="50000"/>
                  </a:schemeClr>
                </a:solidFill>
              </a:rPr>
              <a:t>Scheduler</a:t>
            </a:r>
          </a:p>
        </p:txBody>
      </p:sp>
      <p:sp>
        <p:nvSpPr>
          <p:cNvPr id="21" name="Shape 369"/>
          <p:cNvSpPr/>
          <p:nvPr/>
        </p:nvSpPr>
        <p:spPr>
          <a:xfrm rot="18615776">
            <a:off x="12889323" y="4558390"/>
            <a:ext cx="1156626" cy="891221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grpSp>
        <p:nvGrpSpPr>
          <p:cNvPr id="22" name="Group 372"/>
          <p:cNvGrpSpPr/>
          <p:nvPr/>
        </p:nvGrpSpPr>
        <p:grpSpPr>
          <a:xfrm rot="2341110">
            <a:off x="15439581" y="4641957"/>
            <a:ext cx="1729757" cy="891221"/>
            <a:chOff x="0" y="0"/>
            <a:chExt cx="2286520" cy="1178081"/>
          </a:xfrm>
        </p:grpSpPr>
        <p:sp>
          <p:nvSpPr>
            <p:cNvPr id="23" name="Shape 370"/>
            <p:cNvSpPr/>
            <p:nvPr/>
          </p:nvSpPr>
          <p:spPr>
            <a:xfrm>
              <a:off x="762173" y="0"/>
              <a:ext cx="1524348" cy="1178082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  <p:sp>
          <p:nvSpPr>
            <p:cNvPr id="24" name="Shape 371"/>
            <p:cNvSpPr/>
            <p:nvPr/>
          </p:nvSpPr>
          <p:spPr>
            <a:xfrm rot="10800000">
              <a:off x="0" y="-1"/>
              <a:ext cx="1524348" cy="1178083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</p:grpSp>
      <p:sp>
        <p:nvSpPr>
          <p:cNvPr id="25" name="Shape 377"/>
          <p:cNvSpPr/>
          <p:nvPr/>
        </p:nvSpPr>
        <p:spPr>
          <a:xfrm>
            <a:off x="10467435" y="5727617"/>
            <a:ext cx="3711769" cy="2313801"/>
          </a:xfrm>
          <a:prstGeom prst="roundRect">
            <a:avLst>
              <a:gd name="adj" fmla="val 5439"/>
            </a:avLst>
          </a:prstGeom>
          <a:solidFill>
            <a:srgbClr val="FFFFFF"/>
          </a:solidFill>
          <a:ln w="63500">
            <a:solidFill>
              <a:schemeClr val="accent2"/>
            </a:solidFill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lang="en-US" sz="4085" dirty="0">
                <a:solidFill>
                  <a:schemeClr val="bg1">
                    <a:lumMod val="50000"/>
                  </a:schemeClr>
                </a:solidFill>
              </a:rPr>
              <a:t>Preprocessor</a:t>
            </a: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Shape 366"/>
          <p:cNvSpPr/>
          <p:nvPr/>
        </p:nvSpPr>
        <p:spPr>
          <a:xfrm>
            <a:off x="15714325" y="6990996"/>
            <a:ext cx="2908256" cy="1204793"/>
          </a:xfrm>
          <a:prstGeom prst="roundRect">
            <a:avLst>
              <a:gd name="adj" fmla="val 5439"/>
            </a:avLst>
          </a:prstGeom>
          <a:solidFill>
            <a:srgbClr val="FFFFFF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Worker</a:t>
            </a:r>
          </a:p>
        </p:txBody>
      </p:sp>
      <p:sp>
        <p:nvSpPr>
          <p:cNvPr id="31" name="Shape 366"/>
          <p:cNvSpPr/>
          <p:nvPr/>
        </p:nvSpPr>
        <p:spPr>
          <a:xfrm>
            <a:off x="15714325" y="8196571"/>
            <a:ext cx="2908256" cy="1204793"/>
          </a:xfrm>
          <a:prstGeom prst="roundRect">
            <a:avLst>
              <a:gd name="adj" fmla="val 5439"/>
            </a:avLst>
          </a:prstGeom>
          <a:solidFill>
            <a:srgbClr val="FFFFFF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>
                <a:solidFill>
                  <a:schemeClr val="bg1">
                    <a:lumMod val="50000"/>
                  </a:schemeClr>
                </a:solidFill>
              </a:rPr>
              <a:t>Worker</a:t>
            </a:r>
          </a:p>
        </p:txBody>
      </p:sp>
      <p:sp>
        <p:nvSpPr>
          <p:cNvPr id="26" name="Shape 366"/>
          <p:cNvSpPr/>
          <p:nvPr/>
        </p:nvSpPr>
        <p:spPr>
          <a:xfrm>
            <a:off x="15683845" y="5791517"/>
            <a:ext cx="2908256" cy="1204793"/>
          </a:xfrm>
          <a:prstGeom prst="roundRect">
            <a:avLst>
              <a:gd name="adj" fmla="val 5439"/>
            </a:avLst>
          </a:prstGeom>
          <a:solidFill>
            <a:srgbClr val="C00000">
              <a:alpha val="60000"/>
            </a:srgbClr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Worker</a:t>
            </a:r>
          </a:p>
        </p:txBody>
      </p:sp>
      <p:sp>
        <p:nvSpPr>
          <p:cNvPr id="29" name="Shape 366"/>
          <p:cNvSpPr/>
          <p:nvPr/>
        </p:nvSpPr>
        <p:spPr>
          <a:xfrm>
            <a:off x="15683845" y="6997092"/>
            <a:ext cx="2908256" cy="1204793"/>
          </a:xfrm>
          <a:prstGeom prst="roundRect">
            <a:avLst>
              <a:gd name="adj" fmla="val 5439"/>
            </a:avLst>
          </a:prstGeom>
          <a:solidFill>
            <a:srgbClr val="C00000">
              <a:alpha val="60000"/>
            </a:srgbClr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Worker</a:t>
            </a:r>
          </a:p>
        </p:txBody>
      </p:sp>
      <p:sp>
        <p:nvSpPr>
          <p:cNvPr id="32" name="Shape 366"/>
          <p:cNvSpPr/>
          <p:nvPr/>
        </p:nvSpPr>
        <p:spPr>
          <a:xfrm>
            <a:off x="15683845" y="8202667"/>
            <a:ext cx="2908256" cy="1204793"/>
          </a:xfrm>
          <a:prstGeom prst="roundRect">
            <a:avLst>
              <a:gd name="adj" fmla="val 5439"/>
            </a:avLst>
          </a:prstGeom>
          <a:solidFill>
            <a:srgbClr val="C00000">
              <a:alpha val="60000"/>
            </a:srgbClr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>
                <a:solidFill>
                  <a:schemeClr val="bg1">
                    <a:lumMod val="50000"/>
                  </a:schemeClr>
                </a:solidFill>
              </a:rPr>
              <a:t>Worker</a:t>
            </a:r>
          </a:p>
        </p:txBody>
      </p:sp>
      <p:sp>
        <p:nvSpPr>
          <p:cNvPr id="34" name="Shape 377"/>
          <p:cNvSpPr/>
          <p:nvPr/>
        </p:nvSpPr>
        <p:spPr>
          <a:xfrm>
            <a:off x="10473531" y="5733713"/>
            <a:ext cx="3711769" cy="2313801"/>
          </a:xfrm>
          <a:prstGeom prst="roundRect">
            <a:avLst>
              <a:gd name="adj" fmla="val 5439"/>
            </a:avLst>
          </a:prstGeom>
          <a:solidFill>
            <a:srgbClr val="C00000">
              <a:alpha val="60000"/>
            </a:srgbClr>
          </a:solidFill>
          <a:ln w="63500">
            <a:solidFill>
              <a:schemeClr val="accent2"/>
            </a:solidFill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lang="en-US" sz="4085" dirty="0">
                <a:solidFill>
                  <a:schemeClr val="bg1">
                    <a:lumMod val="50000"/>
                  </a:schemeClr>
                </a:solidFill>
              </a:rPr>
              <a:t>Preprocessor</a:t>
            </a:r>
            <a:endParaRPr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23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2" grpId="0" animBg="1"/>
      <p:bldP spid="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priority for worker overload</a:t>
            </a:r>
            <a:endParaRPr lang="en-US" dirty="0"/>
          </a:p>
        </p:txBody>
      </p:sp>
      <p:sp>
        <p:nvSpPr>
          <p:cNvPr id="6" name="Shape 436"/>
          <p:cNvSpPr/>
          <p:nvPr/>
        </p:nvSpPr>
        <p:spPr>
          <a:xfrm>
            <a:off x="1118670" y="3816366"/>
            <a:ext cx="4059881" cy="152625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Scheduler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3148611" y="5342620"/>
            <a:ext cx="6541147" cy="3516663"/>
            <a:chOff x="3148611" y="5342620"/>
            <a:chExt cx="6541147" cy="3516663"/>
          </a:xfrm>
        </p:grpSpPr>
        <p:cxnSp>
          <p:nvCxnSpPr>
            <p:cNvPr id="41" name="Straight Connector 40"/>
            <p:cNvCxnSpPr>
              <a:stCxn id="6" idx="2"/>
              <a:endCxn id="55" idx="1"/>
            </p:cNvCxnSpPr>
            <p:nvPr/>
          </p:nvCxnSpPr>
          <p:spPr>
            <a:xfrm rot="16200000" flipH="1">
              <a:off x="3212544" y="5278687"/>
              <a:ext cx="1385158" cy="1513024"/>
            </a:xfrm>
            <a:prstGeom prst="bentConnector2">
              <a:avLst/>
            </a:prstGeom>
            <a:noFill/>
            <a:ln w="2540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5" name="Rectangle 54"/>
            <p:cNvSpPr/>
            <p:nvPr/>
          </p:nvSpPr>
          <p:spPr>
            <a:xfrm>
              <a:off x="4661635" y="6396388"/>
              <a:ext cx="4848126" cy="662780"/>
            </a:xfrm>
            <a:prstGeom prst="rect">
              <a:avLst/>
            </a:prstGeom>
            <a:pattFill prst="dkVert">
              <a:fgClr>
                <a:srgbClr val="3366FF"/>
              </a:fgClr>
              <a:bgClr>
                <a:prstClr val="white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661635" y="8231284"/>
              <a:ext cx="4848126" cy="627999"/>
            </a:xfrm>
            <a:prstGeom prst="rect">
              <a:avLst/>
            </a:prstGeom>
            <a:pattFill prst="dkVert">
              <a:fgClr>
                <a:srgbClr val="3366FF"/>
              </a:fgClr>
              <a:bgClr>
                <a:prstClr val="white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cxnSp>
          <p:nvCxnSpPr>
            <p:cNvPr id="62" name="Straight Connector 40"/>
            <p:cNvCxnSpPr>
              <a:stCxn id="6" idx="2"/>
              <a:endCxn id="57" idx="1"/>
            </p:cNvCxnSpPr>
            <p:nvPr/>
          </p:nvCxnSpPr>
          <p:spPr>
            <a:xfrm rot="16200000" flipH="1">
              <a:off x="2303791" y="6187440"/>
              <a:ext cx="3202664" cy="1513024"/>
            </a:xfrm>
            <a:prstGeom prst="bentConnector2">
              <a:avLst/>
            </a:prstGeom>
            <a:noFill/>
            <a:ln w="2540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Shape 444"/>
            <p:cNvSpPr/>
            <p:nvPr/>
          </p:nvSpPr>
          <p:spPr>
            <a:xfrm>
              <a:off x="5126944" y="5539992"/>
              <a:ext cx="4097943" cy="7062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430" tIns="38430" rIns="38430" bIns="38430" anchor="ctr">
              <a:spAutoFit/>
            </a:bodyPr>
            <a:lstStyle>
              <a:lvl1pPr algn="ctr">
                <a:lnSpc>
                  <a:spcPct val="100000"/>
                </a:lnSpc>
                <a:defRPr sz="5400" b="0">
                  <a:solidFill>
                    <a:schemeClr val="accent1">
                      <a:hueOff val="3929895"/>
                      <a:satOff val="89743"/>
                      <a:lumOff val="-68918"/>
                    </a:schemeClr>
                  </a:solidFill>
                </a:defRPr>
              </a:lvl1pPr>
            </a:lstStyle>
            <a:p>
              <a:r>
                <a:rPr lang="en-US" sz="4085" smtClean="0"/>
                <a:t>Hi-priority queue</a:t>
              </a:r>
              <a:endParaRPr sz="4085" dirty="0"/>
            </a:p>
          </p:txBody>
        </p:sp>
        <p:sp>
          <p:nvSpPr>
            <p:cNvPr id="66" name="Shape 444"/>
            <p:cNvSpPr/>
            <p:nvPr/>
          </p:nvSpPr>
          <p:spPr>
            <a:xfrm>
              <a:off x="5126944" y="7448040"/>
              <a:ext cx="4562814" cy="7062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430" tIns="38430" rIns="38430" bIns="38430" anchor="ctr">
              <a:spAutoFit/>
            </a:bodyPr>
            <a:lstStyle>
              <a:lvl1pPr algn="ctr">
                <a:lnSpc>
                  <a:spcPct val="100000"/>
                </a:lnSpc>
                <a:defRPr sz="5400" b="0">
                  <a:solidFill>
                    <a:schemeClr val="accent1">
                      <a:hueOff val="3929895"/>
                      <a:satOff val="89743"/>
                      <a:lumOff val="-68918"/>
                    </a:schemeClr>
                  </a:solidFill>
                </a:defRPr>
              </a:lvl1pPr>
            </a:lstStyle>
            <a:p>
              <a:r>
                <a:rPr lang="en-US" sz="4085" dirty="0" smtClean="0"/>
                <a:t>Low-priority queue</a:t>
              </a:r>
              <a:endParaRPr sz="4085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1959189" y="3932237"/>
            <a:ext cx="2908256" cy="7566151"/>
            <a:chOff x="11959189" y="3962717"/>
            <a:chExt cx="2908256" cy="7566151"/>
          </a:xfrm>
        </p:grpSpPr>
        <p:sp>
          <p:nvSpPr>
            <p:cNvPr id="12" name="Shape 366"/>
            <p:cNvSpPr/>
            <p:nvPr/>
          </p:nvSpPr>
          <p:spPr>
            <a:xfrm>
              <a:off x="11959189" y="3962717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chemeClr val="tx1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  <p:sp>
          <p:nvSpPr>
            <p:cNvPr id="13" name="Shape 366"/>
            <p:cNvSpPr/>
            <p:nvPr/>
          </p:nvSpPr>
          <p:spPr>
            <a:xfrm>
              <a:off x="11959189" y="5553057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chemeClr val="tx1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  <p:sp>
          <p:nvSpPr>
            <p:cNvPr id="14" name="Shape 366"/>
            <p:cNvSpPr/>
            <p:nvPr/>
          </p:nvSpPr>
          <p:spPr>
            <a:xfrm>
              <a:off x="11959189" y="10324075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chemeClr val="tx1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  <p:sp>
          <p:nvSpPr>
            <p:cNvPr id="15" name="Shape 366"/>
            <p:cNvSpPr/>
            <p:nvPr/>
          </p:nvSpPr>
          <p:spPr>
            <a:xfrm>
              <a:off x="11959189" y="7143397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chemeClr val="tx1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  <p:sp>
          <p:nvSpPr>
            <p:cNvPr id="16" name="Shape 366"/>
            <p:cNvSpPr/>
            <p:nvPr/>
          </p:nvSpPr>
          <p:spPr>
            <a:xfrm>
              <a:off x="11959189" y="8733737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chemeClr val="tx1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5436957" y="3932237"/>
            <a:ext cx="2908256" cy="7566151"/>
            <a:chOff x="11959189" y="3962717"/>
            <a:chExt cx="2908256" cy="7566151"/>
          </a:xfrm>
        </p:grpSpPr>
        <p:sp>
          <p:nvSpPr>
            <p:cNvPr id="24" name="Shape 366"/>
            <p:cNvSpPr/>
            <p:nvPr/>
          </p:nvSpPr>
          <p:spPr>
            <a:xfrm>
              <a:off x="11959189" y="3962717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chemeClr val="tx1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  <p:sp>
          <p:nvSpPr>
            <p:cNvPr id="25" name="Shape 366"/>
            <p:cNvSpPr/>
            <p:nvPr/>
          </p:nvSpPr>
          <p:spPr>
            <a:xfrm>
              <a:off x="11959189" y="5553057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chemeClr val="tx1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  <p:sp>
          <p:nvSpPr>
            <p:cNvPr id="26" name="Shape 366"/>
            <p:cNvSpPr/>
            <p:nvPr/>
          </p:nvSpPr>
          <p:spPr>
            <a:xfrm>
              <a:off x="11959189" y="10324075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chemeClr val="tx1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  <p:sp>
          <p:nvSpPr>
            <p:cNvPr id="27" name="Shape 366"/>
            <p:cNvSpPr/>
            <p:nvPr/>
          </p:nvSpPr>
          <p:spPr>
            <a:xfrm>
              <a:off x="11959189" y="7143397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chemeClr val="tx1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  <p:sp>
          <p:nvSpPr>
            <p:cNvPr id="28" name="Shape 366"/>
            <p:cNvSpPr/>
            <p:nvPr/>
          </p:nvSpPr>
          <p:spPr>
            <a:xfrm>
              <a:off x="11959189" y="8733737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chemeClr val="tx1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8914725" y="3932237"/>
            <a:ext cx="2908256" cy="7566151"/>
            <a:chOff x="11959189" y="3962717"/>
            <a:chExt cx="2908256" cy="7566151"/>
          </a:xfrm>
        </p:grpSpPr>
        <p:sp>
          <p:nvSpPr>
            <p:cNvPr id="30" name="Shape 366"/>
            <p:cNvSpPr/>
            <p:nvPr/>
          </p:nvSpPr>
          <p:spPr>
            <a:xfrm>
              <a:off x="11959189" y="3962717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chemeClr val="tx1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  <p:sp>
          <p:nvSpPr>
            <p:cNvPr id="31" name="Shape 366"/>
            <p:cNvSpPr/>
            <p:nvPr/>
          </p:nvSpPr>
          <p:spPr>
            <a:xfrm>
              <a:off x="11959189" y="5553057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chemeClr val="tx1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  <p:sp>
          <p:nvSpPr>
            <p:cNvPr id="32" name="Shape 366"/>
            <p:cNvSpPr/>
            <p:nvPr/>
          </p:nvSpPr>
          <p:spPr>
            <a:xfrm>
              <a:off x="11959189" y="10324075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chemeClr val="tx1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  <p:sp>
          <p:nvSpPr>
            <p:cNvPr id="33" name="Shape 366"/>
            <p:cNvSpPr/>
            <p:nvPr/>
          </p:nvSpPr>
          <p:spPr>
            <a:xfrm>
              <a:off x="11959189" y="7143397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chemeClr val="tx1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  <p:sp>
          <p:nvSpPr>
            <p:cNvPr id="34" name="Shape 366"/>
            <p:cNvSpPr/>
            <p:nvPr/>
          </p:nvSpPr>
          <p:spPr>
            <a:xfrm>
              <a:off x="11959189" y="8733737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chemeClr val="tx1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</p:grpSp>
      <p:sp>
        <p:nvSpPr>
          <p:cNvPr id="35" name="Rectangle 34"/>
          <p:cNvSpPr/>
          <p:nvPr/>
        </p:nvSpPr>
        <p:spPr>
          <a:xfrm>
            <a:off x="4661634" y="6396388"/>
            <a:ext cx="4848126" cy="662780"/>
          </a:xfrm>
          <a:prstGeom prst="rect">
            <a:avLst/>
          </a:prstGeom>
          <a:pattFill prst="dkVert">
            <a:fgClr>
              <a:srgbClr val="FFFFFF"/>
            </a:fgClr>
            <a:bgClr>
              <a:prstClr val="white"/>
            </a:bgClr>
          </a:patt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1965285" y="3932237"/>
            <a:ext cx="2908256" cy="7566151"/>
            <a:chOff x="11959189" y="3962717"/>
            <a:chExt cx="2908256" cy="7566151"/>
          </a:xfrm>
        </p:grpSpPr>
        <p:sp>
          <p:nvSpPr>
            <p:cNvPr id="37" name="Shape 366"/>
            <p:cNvSpPr/>
            <p:nvPr/>
          </p:nvSpPr>
          <p:spPr>
            <a:xfrm>
              <a:off x="11959189" y="3962717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  <p:sp>
          <p:nvSpPr>
            <p:cNvPr id="38" name="Shape 366"/>
            <p:cNvSpPr/>
            <p:nvPr/>
          </p:nvSpPr>
          <p:spPr>
            <a:xfrm>
              <a:off x="11959189" y="5553057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  <p:sp>
          <p:nvSpPr>
            <p:cNvPr id="39" name="Shape 366"/>
            <p:cNvSpPr/>
            <p:nvPr/>
          </p:nvSpPr>
          <p:spPr>
            <a:xfrm>
              <a:off x="11959189" y="10324075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  <p:sp>
          <p:nvSpPr>
            <p:cNvPr id="42" name="Shape 366"/>
            <p:cNvSpPr/>
            <p:nvPr/>
          </p:nvSpPr>
          <p:spPr>
            <a:xfrm>
              <a:off x="11959189" y="7143397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  <p:sp>
          <p:nvSpPr>
            <p:cNvPr id="43" name="Shape 366"/>
            <p:cNvSpPr/>
            <p:nvPr/>
          </p:nvSpPr>
          <p:spPr>
            <a:xfrm>
              <a:off x="11959189" y="8733737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5446101" y="3932237"/>
            <a:ext cx="2908256" cy="7566151"/>
            <a:chOff x="11959189" y="3962717"/>
            <a:chExt cx="2908256" cy="7566151"/>
          </a:xfrm>
        </p:grpSpPr>
        <p:sp>
          <p:nvSpPr>
            <p:cNvPr id="45" name="Shape 366"/>
            <p:cNvSpPr/>
            <p:nvPr/>
          </p:nvSpPr>
          <p:spPr>
            <a:xfrm>
              <a:off x="11959189" y="3962717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  <p:sp>
          <p:nvSpPr>
            <p:cNvPr id="46" name="Shape 366"/>
            <p:cNvSpPr/>
            <p:nvPr/>
          </p:nvSpPr>
          <p:spPr>
            <a:xfrm>
              <a:off x="11959189" y="5553057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  <p:sp>
          <p:nvSpPr>
            <p:cNvPr id="47" name="Shape 366"/>
            <p:cNvSpPr/>
            <p:nvPr/>
          </p:nvSpPr>
          <p:spPr>
            <a:xfrm>
              <a:off x="11959189" y="10324075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  <p:sp>
          <p:nvSpPr>
            <p:cNvPr id="48" name="Shape 366"/>
            <p:cNvSpPr/>
            <p:nvPr/>
          </p:nvSpPr>
          <p:spPr>
            <a:xfrm>
              <a:off x="11959189" y="7143397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  <p:sp>
          <p:nvSpPr>
            <p:cNvPr id="49" name="Shape 366"/>
            <p:cNvSpPr/>
            <p:nvPr/>
          </p:nvSpPr>
          <p:spPr>
            <a:xfrm>
              <a:off x="11959189" y="8733737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4667730" y="8194708"/>
            <a:ext cx="4848126" cy="662780"/>
          </a:xfrm>
          <a:prstGeom prst="rect">
            <a:avLst/>
          </a:prstGeom>
          <a:pattFill prst="dkVert">
            <a:fgClr>
              <a:srgbClr val="FFFFFF"/>
            </a:fgClr>
            <a:bgClr>
              <a:prstClr val="white"/>
            </a:bgClr>
          </a:patt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8926917" y="3932237"/>
            <a:ext cx="2908256" cy="7566151"/>
            <a:chOff x="11959189" y="3962717"/>
            <a:chExt cx="2908256" cy="7566151"/>
          </a:xfrm>
        </p:grpSpPr>
        <p:sp>
          <p:nvSpPr>
            <p:cNvPr id="52" name="Shape 366"/>
            <p:cNvSpPr/>
            <p:nvPr/>
          </p:nvSpPr>
          <p:spPr>
            <a:xfrm>
              <a:off x="11959189" y="3962717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  <p:sp>
          <p:nvSpPr>
            <p:cNvPr id="53" name="Shape 366"/>
            <p:cNvSpPr/>
            <p:nvPr/>
          </p:nvSpPr>
          <p:spPr>
            <a:xfrm>
              <a:off x="11959189" y="5553057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  <p:sp>
          <p:nvSpPr>
            <p:cNvPr id="54" name="Shape 366"/>
            <p:cNvSpPr/>
            <p:nvPr/>
          </p:nvSpPr>
          <p:spPr>
            <a:xfrm>
              <a:off x="11959189" y="10324075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  <p:sp>
          <p:nvSpPr>
            <p:cNvPr id="56" name="Shape 366"/>
            <p:cNvSpPr/>
            <p:nvPr/>
          </p:nvSpPr>
          <p:spPr>
            <a:xfrm>
              <a:off x="11959189" y="7143397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  <p:sp>
          <p:nvSpPr>
            <p:cNvPr id="58" name="Shape 366"/>
            <p:cNvSpPr/>
            <p:nvPr/>
          </p:nvSpPr>
          <p:spPr>
            <a:xfrm>
              <a:off x="11959189" y="8733737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</p:grpSp>
      <p:sp>
        <p:nvSpPr>
          <p:cNvPr id="59" name="Shape 167"/>
          <p:cNvSpPr/>
          <p:nvPr/>
        </p:nvSpPr>
        <p:spPr>
          <a:xfrm>
            <a:off x="820892" y="9770460"/>
            <a:ext cx="10108366" cy="1834793"/>
          </a:xfrm>
          <a:prstGeom prst="roundRect">
            <a:avLst>
              <a:gd name="adj" fmla="val 20465"/>
            </a:avLst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23145" marR="23145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</a:rPr>
              <a:t>Only assign hi-</a:t>
            </a:r>
            <a:r>
              <a:rPr lang="en-US" sz="5400" dirty="0" err="1" smtClean="0">
                <a:solidFill>
                  <a:schemeClr val="bg1">
                    <a:lumMod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</a:rPr>
              <a:t>pri</a:t>
            </a:r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</a:rPr>
              <a:t> tasks</a:t>
            </a:r>
          </a:p>
          <a:p>
            <a:pPr marL="23145" marR="23145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</a:rPr>
              <a:t>under overload</a:t>
            </a:r>
            <a:endParaRPr lang="en-US" sz="5400" dirty="0">
              <a:solidFill>
                <a:schemeClr val="bg1">
                  <a:lumMod val="5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>
                <a:solidFill/>
              </a:uFill>
              <a:latin typeface="Gill Sans"/>
              <a:ea typeface="Gill Sans"/>
              <a:cs typeface="Gill Sans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0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5" grpId="2" animBg="1"/>
      <p:bldP spid="50" grpId="0" animBg="1"/>
      <p:bldP spid="50" grpId="1" animBg="1"/>
      <p:bldP spid="5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384802" y="3488267"/>
            <a:ext cx="10781793" cy="9825397"/>
            <a:chOff x="5384801" y="3488267"/>
            <a:chExt cx="5750358" cy="9825397"/>
          </a:xfrm>
        </p:grpSpPr>
        <p:sp>
          <p:nvSpPr>
            <p:cNvPr id="8" name="Shape 443"/>
            <p:cNvSpPr/>
            <p:nvPr/>
          </p:nvSpPr>
          <p:spPr>
            <a:xfrm>
              <a:off x="5384801" y="3488267"/>
              <a:ext cx="5750358" cy="9825397"/>
            </a:xfrm>
            <a:prstGeom prst="roundRect">
              <a:avLst>
                <a:gd name="adj" fmla="val 3677"/>
              </a:avLst>
            </a:prstGeom>
            <a:solidFill>
              <a:schemeClr val="tx1"/>
            </a:solidFill>
            <a:ln w="63500">
              <a:solidFill>
                <a:schemeClr val="accent2"/>
              </a:solidFill>
              <a:miter lim="400000"/>
            </a:ln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endParaRPr sz="4085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" name="Shape 444"/>
            <p:cNvSpPr/>
            <p:nvPr/>
          </p:nvSpPr>
          <p:spPr>
            <a:xfrm>
              <a:off x="6672216" y="3784344"/>
              <a:ext cx="3173010" cy="70624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8430" tIns="38430" rIns="38430" bIns="38430" anchor="ctr">
              <a:spAutoFit/>
            </a:bodyPr>
            <a:lstStyle>
              <a:lvl1pPr algn="ctr">
                <a:lnSpc>
                  <a:spcPct val="100000"/>
                </a:lnSpc>
                <a:defRPr sz="5400" b="0">
                  <a:solidFill>
                    <a:schemeClr val="accent1">
                      <a:hueOff val="3929895"/>
                      <a:satOff val="89743"/>
                      <a:lumOff val="-68918"/>
                    </a:schemeClr>
                  </a:solidFill>
                </a:defRPr>
              </a:lvl1pPr>
            </a:lstStyle>
            <a:p>
              <a:r>
                <a:rPr sz="4085" dirty="0"/>
                <a:t>Preprocessor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0" y="1041400"/>
            <a:ext cx="21372576" cy="1838325"/>
          </a:xfrm>
        </p:spPr>
        <p:txBody>
          <a:bodyPr/>
          <a:lstStyle/>
          <a:p>
            <a:r>
              <a:rPr lang="en-US" dirty="0" smtClean="0"/>
              <a:t>Defer full video processing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06398" y="5524416"/>
            <a:ext cx="4876801" cy="1621451"/>
            <a:chOff x="406398" y="5524416"/>
            <a:chExt cx="4876801" cy="1621451"/>
          </a:xfrm>
        </p:grpSpPr>
        <p:sp>
          <p:nvSpPr>
            <p:cNvPr id="13" name="Shape 431"/>
            <p:cNvSpPr/>
            <p:nvPr/>
          </p:nvSpPr>
          <p:spPr>
            <a:xfrm>
              <a:off x="406398" y="5524416"/>
              <a:ext cx="3179655" cy="1621451"/>
            </a:xfrm>
            <a:prstGeom prst="roundRect">
              <a:avLst>
                <a:gd name="adj" fmla="val 5439"/>
              </a:avLst>
            </a:prstGeom>
            <a:solidFill>
              <a:srgbClr val="FFFFFF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Web Server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3619920" y="6333067"/>
              <a:ext cx="1663279" cy="2075"/>
            </a:xfrm>
            <a:prstGeom prst="line">
              <a:avLst/>
            </a:prstGeom>
            <a:noFill/>
            <a:ln w="254000" cap="flat">
              <a:solidFill>
                <a:schemeClr val="accent1">
                  <a:lumMod val="50000"/>
                </a:schemeClr>
              </a:solidFill>
              <a:prstDash val="solid"/>
              <a:miter lim="400000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1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6825" y="5620399"/>
            <a:ext cx="1425336" cy="14253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11849679" y="5293948"/>
            <a:ext cx="3581775" cy="2227278"/>
            <a:chOff x="5384800" y="4469186"/>
            <a:chExt cx="4635060" cy="4594803"/>
          </a:xfrm>
        </p:grpSpPr>
        <p:sp>
          <p:nvSpPr>
            <p:cNvPr id="18" name="Shape 443"/>
            <p:cNvSpPr/>
            <p:nvPr/>
          </p:nvSpPr>
          <p:spPr>
            <a:xfrm>
              <a:off x="5384800" y="4469186"/>
              <a:ext cx="4635060" cy="4594803"/>
            </a:xfrm>
            <a:prstGeom prst="roundRect">
              <a:avLst>
                <a:gd name="adj" fmla="val 3677"/>
              </a:avLst>
            </a:prstGeom>
            <a:solidFill>
              <a:schemeClr val="tx1"/>
            </a:solidFill>
            <a:ln w="63500">
              <a:solidFill>
                <a:schemeClr val="accent2"/>
              </a:solidFill>
              <a:miter lim="400000"/>
            </a:ln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endParaRPr sz="4085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9" name="Shape 444"/>
            <p:cNvSpPr/>
            <p:nvPr/>
          </p:nvSpPr>
          <p:spPr>
            <a:xfrm>
              <a:off x="5689204" y="4702763"/>
              <a:ext cx="3952002" cy="40506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430" tIns="38430" rIns="38430" bIns="38430" anchor="ctr">
              <a:spAutoFit/>
            </a:bodyPr>
            <a:lstStyle>
              <a:lvl1pPr algn="ctr">
                <a:lnSpc>
                  <a:spcPct val="100000"/>
                </a:lnSpc>
                <a:defRPr sz="5400" b="0">
                  <a:solidFill>
                    <a:schemeClr val="accent1">
                      <a:hueOff val="3929895"/>
                      <a:satOff val="89743"/>
                      <a:lumOff val="-68918"/>
                    </a:schemeClr>
                  </a:solidFill>
                </a:defRPr>
              </a:lvl1pPr>
            </a:lstStyle>
            <a:p>
              <a:r>
                <a:rPr lang="en-US" sz="4085" dirty="0" smtClean="0"/>
                <a:t>DAG Generation</a:t>
              </a:r>
            </a:p>
            <a:p>
              <a:r>
                <a:rPr lang="en-US" sz="4085" dirty="0" smtClean="0"/>
                <a:t>Code</a:t>
              </a:r>
              <a:endParaRPr sz="4085" dirty="0"/>
            </a:p>
          </p:txBody>
        </p:sp>
      </p:grpSp>
      <p:sp>
        <p:nvSpPr>
          <p:cNvPr id="31" name="Shape 443"/>
          <p:cNvSpPr/>
          <p:nvPr/>
        </p:nvSpPr>
        <p:spPr>
          <a:xfrm>
            <a:off x="5849722" y="8973961"/>
            <a:ext cx="9963266" cy="4010519"/>
          </a:xfrm>
          <a:prstGeom prst="roundRect">
            <a:avLst>
              <a:gd name="adj" fmla="val 3677"/>
            </a:avLst>
          </a:prstGeom>
          <a:solidFill>
            <a:schemeClr val="tx1"/>
          </a:solidFill>
          <a:ln w="63500">
            <a:solidFill>
              <a:schemeClr val="accent2"/>
            </a:solidFill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endParaRPr sz="4085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2" name="pasted-image.pdf"/>
          <p:cNvPicPr>
            <a:picLocks noChangeAspect="1"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10275637" y="9296842"/>
            <a:ext cx="1295220" cy="129522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3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542958" y="10869167"/>
            <a:ext cx="1297022" cy="129702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4" name="Shape 444"/>
          <p:cNvSpPr/>
          <p:nvPr/>
        </p:nvSpPr>
        <p:spPr>
          <a:xfrm>
            <a:off x="10033706" y="12093192"/>
            <a:ext cx="1491459" cy="70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430" tIns="38430" rIns="38430" bIns="38430" anchor="ctr">
            <a:spAutoFit/>
          </a:bodyPr>
          <a:lstStyle>
            <a:lvl1pPr algn="ctr">
              <a:lnSpc>
                <a:spcPct val="100000"/>
              </a:lnSpc>
              <a:defRPr sz="5400" b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defRPr>
            </a:lvl1pPr>
          </a:lstStyle>
          <a:p>
            <a:r>
              <a:rPr lang="en-US" sz="4085" dirty="0" smtClean="0"/>
              <a:t>Cache</a:t>
            </a:r>
            <a:endParaRPr sz="4085" dirty="0"/>
          </a:p>
        </p:txBody>
      </p:sp>
      <p:pic>
        <p:nvPicPr>
          <p:cNvPr id="45" name="pasted-image.pdf"/>
          <p:cNvPicPr>
            <a:picLocks noChangeAspect="1"/>
          </p:cNvPicPr>
          <p:nvPr/>
        </p:nvPicPr>
        <p:blipFill>
          <a:blip r:embed="rId6">
            <a:extLst/>
          </a:blip>
          <a:srcRect/>
          <a:stretch>
            <a:fillRect/>
          </a:stretch>
        </p:blipFill>
        <p:spPr>
          <a:xfrm>
            <a:off x="7034808" y="10871044"/>
            <a:ext cx="1295146" cy="129514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9" name="pasted-image.pdf"/>
          <p:cNvPicPr>
            <a:picLocks noChangeAspect="1"/>
          </p:cNvPicPr>
          <p:nvPr/>
        </p:nvPicPr>
        <p:blipFill>
          <a:blip r:embed="rId6">
            <a:extLst/>
          </a:blip>
          <a:srcRect/>
          <a:stretch>
            <a:fillRect/>
          </a:stretch>
        </p:blipFill>
        <p:spPr>
          <a:xfrm>
            <a:off x="7033723" y="9296842"/>
            <a:ext cx="1295146" cy="129514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3" name="pasted-image.pdf"/>
          <p:cNvPicPr>
            <a:picLocks noChangeAspect="1"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10288846" y="10870968"/>
            <a:ext cx="1295220" cy="129522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5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517626" y="9296842"/>
            <a:ext cx="1297022" cy="129702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56" name="Shape 436"/>
          <p:cNvSpPr/>
          <p:nvPr/>
        </p:nvSpPr>
        <p:spPr>
          <a:xfrm>
            <a:off x="18095022" y="3597995"/>
            <a:ext cx="4754825" cy="152625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Scheduler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16349475" y="4490588"/>
            <a:ext cx="1572765" cy="0"/>
          </a:xfrm>
          <a:prstGeom prst="line">
            <a:avLst/>
          </a:prstGeom>
          <a:noFill/>
          <a:ln w="254000" cap="flat">
            <a:solidFill>
              <a:schemeClr val="accent1">
                <a:lumMod val="50000"/>
              </a:schemeClr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Straight Connector 40"/>
          <p:cNvCxnSpPr>
            <a:stCxn id="56" idx="2"/>
            <a:endCxn id="60" idx="0"/>
          </p:cNvCxnSpPr>
          <p:nvPr/>
        </p:nvCxnSpPr>
        <p:spPr>
          <a:xfrm rot="16200000" flipH="1">
            <a:off x="19452357" y="6144326"/>
            <a:ext cx="2040235" cy="79"/>
          </a:xfrm>
          <a:prstGeom prst="bentConnector3">
            <a:avLst>
              <a:gd name="adj1" fmla="val 50000"/>
            </a:avLst>
          </a:prstGeom>
          <a:noFill/>
          <a:ln w="254000" cap="flat">
            <a:solidFill>
              <a:schemeClr val="accent1">
                <a:lumMod val="50000"/>
              </a:schemeClr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0" name="Rectangle 59"/>
          <p:cNvSpPr/>
          <p:nvPr/>
        </p:nvSpPr>
        <p:spPr>
          <a:xfrm>
            <a:off x="18048451" y="7164484"/>
            <a:ext cx="4848126" cy="662780"/>
          </a:xfrm>
          <a:prstGeom prst="rect">
            <a:avLst/>
          </a:prstGeom>
          <a:pattFill prst="dkVert">
            <a:fgClr>
              <a:srgbClr val="3366FF"/>
            </a:fgClr>
            <a:bgClr>
              <a:prstClr val="white"/>
            </a:bgClr>
          </a:patt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63" name="Shape 444"/>
          <p:cNvSpPr/>
          <p:nvPr/>
        </p:nvSpPr>
        <p:spPr>
          <a:xfrm>
            <a:off x="18423462" y="7926708"/>
            <a:ext cx="4097943" cy="706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430" tIns="38430" rIns="38430" bIns="38430" anchor="ctr">
            <a:spAutoFit/>
          </a:bodyPr>
          <a:lstStyle>
            <a:lvl1pPr algn="ctr">
              <a:lnSpc>
                <a:spcPct val="100000"/>
              </a:lnSpc>
              <a:defRPr sz="5400" b="0">
                <a:solidFill>
                  <a:schemeClr val="accent1">
                    <a:hueOff val="3929895"/>
                    <a:satOff val="89743"/>
                    <a:lumOff val="-68918"/>
                  </a:schemeClr>
                </a:solidFill>
              </a:defRPr>
            </a:lvl1pPr>
          </a:lstStyle>
          <a:p>
            <a:r>
              <a:rPr lang="en-US" sz="4085" smtClean="0"/>
              <a:t>Hi-priority queue</a:t>
            </a:r>
            <a:endParaRPr sz="4085" dirty="0"/>
          </a:p>
        </p:txBody>
      </p:sp>
      <p:sp>
        <p:nvSpPr>
          <p:cNvPr id="65" name="Rectangle 64"/>
          <p:cNvSpPr/>
          <p:nvPr/>
        </p:nvSpPr>
        <p:spPr>
          <a:xfrm>
            <a:off x="18048450" y="7164484"/>
            <a:ext cx="4848126" cy="662780"/>
          </a:xfrm>
          <a:prstGeom prst="rect">
            <a:avLst/>
          </a:prstGeom>
          <a:pattFill prst="dkVert">
            <a:fgClr>
              <a:srgbClr val="FFFFFF"/>
            </a:fgClr>
            <a:bgClr>
              <a:prstClr val="white"/>
            </a:bgClr>
          </a:patt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US" dirty="0">
              <a:solidFill>
                <a:srgbClr val="FFFFFF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66" name="Shape 443"/>
          <p:cNvSpPr/>
          <p:nvPr/>
        </p:nvSpPr>
        <p:spPr>
          <a:xfrm>
            <a:off x="5846461" y="8973509"/>
            <a:ext cx="9963266" cy="4010519"/>
          </a:xfrm>
          <a:prstGeom prst="roundRect">
            <a:avLst>
              <a:gd name="adj" fmla="val 3677"/>
            </a:avLst>
          </a:prstGeom>
          <a:solidFill>
            <a:srgbClr val="C00000">
              <a:alpha val="60000"/>
            </a:srgbClr>
          </a:solidFill>
          <a:ln w="63500">
            <a:solidFill>
              <a:schemeClr val="accent2"/>
            </a:solidFill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endParaRPr sz="4085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8" name="Shape 224"/>
          <p:cNvSpPr/>
          <p:nvPr/>
        </p:nvSpPr>
        <p:spPr>
          <a:xfrm>
            <a:off x="526715" y="10169554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ADB2BB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Original</a:t>
            </a:r>
          </a:p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Storage</a:t>
            </a:r>
          </a:p>
        </p:txBody>
      </p:sp>
      <p:cxnSp>
        <p:nvCxnSpPr>
          <p:cNvPr id="69" name="Straight Connector 68"/>
          <p:cNvCxnSpPr>
            <a:endCxn id="68" idx="0"/>
          </p:cNvCxnSpPr>
          <p:nvPr/>
        </p:nvCxnSpPr>
        <p:spPr>
          <a:xfrm flipH="1">
            <a:off x="2208040" y="7045283"/>
            <a:ext cx="2823155" cy="3124271"/>
          </a:xfrm>
          <a:prstGeom prst="line">
            <a:avLst/>
          </a:prstGeom>
          <a:noFill/>
          <a:ln w="254000" cap="flat">
            <a:solidFill>
              <a:schemeClr val="accent1">
                <a:lumMod val="50000"/>
              </a:schemeClr>
            </a:solidFill>
            <a:prstDash val="solid"/>
            <a:miter lim="400000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7" name="pasted-image.pdf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/>
          </a:blip>
          <a:stretch>
            <a:fillRect/>
          </a:stretch>
        </p:blipFill>
        <p:spPr>
          <a:xfrm>
            <a:off x="5759197" y="5619947"/>
            <a:ext cx="1425336" cy="14253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8" name="Rectangle 37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0950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7 1.85185E-7 L -0.17487 0.345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43" y="172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280584" y="2641600"/>
            <a:ext cx="8654932" cy="7247471"/>
            <a:chOff x="10280584" y="2641600"/>
            <a:chExt cx="8654932" cy="7247471"/>
          </a:xfrm>
        </p:grpSpPr>
        <p:sp>
          <p:nvSpPr>
            <p:cNvPr id="33" name="Shape 167"/>
            <p:cNvSpPr/>
            <p:nvPr/>
          </p:nvSpPr>
          <p:spPr>
            <a:xfrm>
              <a:off x="10280584" y="2641600"/>
              <a:ext cx="8654932" cy="7247471"/>
            </a:xfrm>
            <a:prstGeom prst="roundRect">
              <a:avLst>
                <a:gd name="adj" fmla="val 6289"/>
              </a:avLst>
            </a:prstGeom>
            <a:solidFill>
              <a:schemeClr val="bg1">
                <a:lumMod val="20000"/>
                <a:lumOff val="80000"/>
                <a:alpha val="9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23145" marR="23145" lvl="0" defTabSz="342900">
                <a:lnSpc>
                  <a:spcPct val="90000"/>
                </a:lnSpc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  <a:endParaRPr dirty="0"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8" name="Shape 365"/>
            <p:cNvSpPr/>
            <p:nvPr/>
          </p:nvSpPr>
          <p:spPr>
            <a:xfrm>
              <a:off x="14401403" y="6451564"/>
              <a:ext cx="1153171" cy="891221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  <p:sp>
          <p:nvSpPr>
            <p:cNvPr id="20" name="Shape 368"/>
            <p:cNvSpPr/>
            <p:nvPr/>
          </p:nvSpPr>
          <p:spPr>
            <a:xfrm>
              <a:off x="12829435" y="3085347"/>
              <a:ext cx="4059881" cy="1211342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>
                  <a:solidFill>
                    <a:schemeClr val="bg1">
                      <a:lumMod val="50000"/>
                    </a:schemeClr>
                  </a:solidFill>
                </a:rPr>
                <a:t>Scheduler</a:t>
              </a:r>
            </a:p>
          </p:txBody>
        </p:sp>
        <p:sp>
          <p:nvSpPr>
            <p:cNvPr id="21" name="Shape 369"/>
            <p:cNvSpPr/>
            <p:nvPr/>
          </p:nvSpPr>
          <p:spPr>
            <a:xfrm rot="18615776">
              <a:off x="12889323" y="4558390"/>
              <a:ext cx="1156626" cy="891221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  <p:grpSp>
          <p:nvGrpSpPr>
            <p:cNvPr id="22" name="Group 372"/>
            <p:cNvGrpSpPr/>
            <p:nvPr/>
          </p:nvGrpSpPr>
          <p:grpSpPr>
            <a:xfrm rot="2341110">
              <a:off x="15439581" y="4641957"/>
              <a:ext cx="1729757" cy="891221"/>
              <a:chOff x="0" y="0"/>
              <a:chExt cx="2286520" cy="1178081"/>
            </a:xfrm>
          </p:grpSpPr>
          <p:sp>
            <p:nvSpPr>
              <p:cNvPr id="23" name="Shape 370"/>
              <p:cNvSpPr/>
              <p:nvPr/>
            </p:nvSpPr>
            <p:spPr>
              <a:xfrm>
                <a:off x="762173" y="0"/>
                <a:ext cx="1524348" cy="1178082"/>
              </a:xfrm>
              <a:prstGeom prst="rightArrow">
                <a:avLst>
                  <a:gd name="adj1" fmla="val 57118"/>
                  <a:gd name="adj2" fmla="val 65130"/>
                </a:avLst>
              </a:prstGeom>
              <a:solidFill>
                <a:schemeClr val="accent1">
                  <a:lumMod val="50000"/>
                </a:schemeClr>
              </a:solidFill>
              <a:ln w="12700">
                <a:miter lim="400000"/>
              </a:ln>
            </p:spPr>
            <p:txBody>
              <a:bodyPr lIns="38430" tIns="38430" rIns="38430" bIns="38430" anchor="ctr"/>
              <a:lstStyle/>
              <a:p>
                <a:pPr>
                  <a:lnSpc>
                    <a:spcPct val="100000"/>
                  </a:lnSpc>
                </a:pPr>
                <a:endParaRPr sz="2421">
                  <a:solidFill>
                    <a:schemeClr val="accent2"/>
                  </a:solidFill>
                  <a:latin typeface="Helvetica Light"/>
                  <a:ea typeface="Helvetica Light"/>
                  <a:cs typeface="Helvetica Light"/>
                </a:endParaRPr>
              </a:p>
            </p:txBody>
          </p:sp>
          <p:sp>
            <p:nvSpPr>
              <p:cNvPr id="24" name="Shape 371"/>
              <p:cNvSpPr/>
              <p:nvPr/>
            </p:nvSpPr>
            <p:spPr>
              <a:xfrm rot="10800000">
                <a:off x="0" y="-1"/>
                <a:ext cx="1524348" cy="1178083"/>
              </a:xfrm>
              <a:prstGeom prst="rightArrow">
                <a:avLst>
                  <a:gd name="adj1" fmla="val 57118"/>
                  <a:gd name="adj2" fmla="val 65130"/>
                </a:avLst>
              </a:prstGeom>
              <a:solidFill>
                <a:schemeClr val="accent1">
                  <a:lumMod val="50000"/>
                </a:schemeClr>
              </a:solidFill>
              <a:ln w="12700">
                <a:miter lim="400000"/>
              </a:ln>
            </p:spPr>
            <p:txBody>
              <a:bodyPr lIns="38430" tIns="38430" rIns="38430" bIns="38430" anchor="ctr"/>
              <a:lstStyle/>
              <a:p>
                <a:pPr>
                  <a:lnSpc>
                    <a:spcPct val="100000"/>
                  </a:lnSpc>
                </a:pPr>
                <a:endParaRPr sz="2421">
                  <a:solidFill>
                    <a:schemeClr val="accent2"/>
                  </a:solidFill>
                  <a:latin typeface="Helvetica Light"/>
                  <a:ea typeface="Helvetica Light"/>
                  <a:cs typeface="Helvetica Light"/>
                </a:endParaRPr>
              </a:p>
            </p:txBody>
          </p:sp>
        </p:grpSp>
        <p:sp>
          <p:nvSpPr>
            <p:cNvPr id="26" name="Shape 366"/>
            <p:cNvSpPr/>
            <p:nvPr/>
          </p:nvSpPr>
          <p:spPr>
            <a:xfrm>
              <a:off x="15683845" y="5791517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rgbClr val="C00000">
                <a:alpha val="60000"/>
              </a:srgbClr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  <p:sp>
          <p:nvSpPr>
            <p:cNvPr id="29" name="Shape 366"/>
            <p:cNvSpPr/>
            <p:nvPr/>
          </p:nvSpPr>
          <p:spPr>
            <a:xfrm>
              <a:off x="15683845" y="6997092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rgbClr val="C00000">
                <a:alpha val="60000"/>
              </a:srgbClr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  <p:sp>
          <p:nvSpPr>
            <p:cNvPr id="32" name="Shape 366"/>
            <p:cNvSpPr/>
            <p:nvPr/>
          </p:nvSpPr>
          <p:spPr>
            <a:xfrm>
              <a:off x="15683845" y="8202667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rgbClr val="C00000">
                <a:alpha val="60000"/>
              </a:srgbClr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  <p:sp>
          <p:nvSpPr>
            <p:cNvPr id="34" name="Shape 377"/>
            <p:cNvSpPr/>
            <p:nvPr/>
          </p:nvSpPr>
          <p:spPr>
            <a:xfrm>
              <a:off x="10473531" y="5733713"/>
              <a:ext cx="3711769" cy="2313801"/>
            </a:xfrm>
            <a:prstGeom prst="roundRect">
              <a:avLst>
                <a:gd name="adj" fmla="val 5439"/>
              </a:avLst>
            </a:prstGeom>
            <a:solidFill>
              <a:srgbClr val="C00000">
                <a:alpha val="60000"/>
              </a:srgbClr>
            </a:solidFill>
            <a:ln w="63500">
              <a:solidFill>
                <a:schemeClr val="accent2"/>
              </a:solidFill>
              <a:miter lim="400000"/>
            </a:ln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lang="en-US" sz="4085" dirty="0">
                  <a:solidFill>
                    <a:schemeClr val="bg1">
                      <a:lumMod val="50000"/>
                    </a:schemeClr>
                  </a:solidFill>
                </a:rPr>
                <a:t>Preprocessor</a:t>
              </a:r>
              <a:endParaRPr sz="4085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Regional redirection</a:t>
            </a:r>
            <a:endParaRPr lang="en-US" dirty="0"/>
          </a:p>
        </p:txBody>
      </p:sp>
      <p:sp>
        <p:nvSpPr>
          <p:cNvPr id="10" name="Shape 223"/>
          <p:cNvSpPr/>
          <p:nvPr/>
        </p:nvSpPr>
        <p:spPr>
          <a:xfrm>
            <a:off x="2018906" y="5634518"/>
            <a:ext cx="3362649" cy="2446964"/>
          </a:xfrm>
          <a:prstGeom prst="roundRect">
            <a:avLst>
              <a:gd name="adj" fmla="val 5439"/>
            </a:avLst>
          </a:prstGeom>
          <a:solidFill>
            <a:srgbClr val="FFFFFF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r>
              <a:rPr sz="4085">
                <a:solidFill>
                  <a:schemeClr val="bg1">
                    <a:lumMod val="50000"/>
                  </a:schemeClr>
                </a:solidFill>
              </a:rPr>
              <a:t>Web Server</a:t>
            </a:r>
          </a:p>
        </p:txBody>
      </p:sp>
      <p:sp>
        <p:nvSpPr>
          <p:cNvPr id="13" name="Shape 226"/>
          <p:cNvSpPr/>
          <p:nvPr/>
        </p:nvSpPr>
        <p:spPr>
          <a:xfrm>
            <a:off x="5779008" y="6400131"/>
            <a:ext cx="4245544" cy="914400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2444664" y="6341872"/>
            <a:ext cx="8654932" cy="7247471"/>
            <a:chOff x="10280584" y="2641600"/>
            <a:chExt cx="8654932" cy="7247471"/>
          </a:xfrm>
        </p:grpSpPr>
        <p:sp>
          <p:nvSpPr>
            <p:cNvPr id="36" name="Shape 167"/>
            <p:cNvSpPr/>
            <p:nvPr/>
          </p:nvSpPr>
          <p:spPr>
            <a:xfrm>
              <a:off x="10280584" y="2641600"/>
              <a:ext cx="8654932" cy="7247471"/>
            </a:xfrm>
            <a:prstGeom prst="roundRect">
              <a:avLst>
                <a:gd name="adj" fmla="val 6289"/>
              </a:avLst>
            </a:prstGeom>
            <a:solidFill>
              <a:schemeClr val="bg1">
                <a:lumMod val="20000"/>
                <a:lumOff val="80000"/>
                <a:alpha val="9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23145" marR="23145" lvl="0" defTabSz="342900">
                <a:lnSpc>
                  <a:spcPct val="90000"/>
                </a:lnSpc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>
                    <a:solidFill/>
                  </a:uFill>
                  <a:latin typeface="Gill Sans"/>
                  <a:ea typeface="Gill Sans"/>
                  <a:cs typeface="Gill Sans"/>
                  <a:sym typeface="Gill Sans"/>
                </a:defRPr>
              </a:pPr>
              <a:endParaRPr dirty="0"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37" name="Shape 365"/>
            <p:cNvSpPr/>
            <p:nvPr/>
          </p:nvSpPr>
          <p:spPr>
            <a:xfrm>
              <a:off x="14401403" y="6451564"/>
              <a:ext cx="1153171" cy="891221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  <p:sp>
          <p:nvSpPr>
            <p:cNvPr id="38" name="Shape 368"/>
            <p:cNvSpPr/>
            <p:nvPr/>
          </p:nvSpPr>
          <p:spPr>
            <a:xfrm>
              <a:off x="12829435" y="3085347"/>
              <a:ext cx="4059881" cy="1211342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>
                  <a:solidFill>
                    <a:schemeClr val="bg1">
                      <a:lumMod val="50000"/>
                    </a:schemeClr>
                  </a:solidFill>
                </a:rPr>
                <a:t>Scheduler</a:t>
              </a:r>
            </a:p>
          </p:txBody>
        </p:sp>
        <p:sp>
          <p:nvSpPr>
            <p:cNvPr id="39" name="Shape 369"/>
            <p:cNvSpPr/>
            <p:nvPr/>
          </p:nvSpPr>
          <p:spPr>
            <a:xfrm rot="18615776">
              <a:off x="12889323" y="4558390"/>
              <a:ext cx="1156626" cy="891221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  <p:grpSp>
          <p:nvGrpSpPr>
            <p:cNvPr id="40" name="Group 372"/>
            <p:cNvGrpSpPr/>
            <p:nvPr/>
          </p:nvGrpSpPr>
          <p:grpSpPr>
            <a:xfrm rot="2341110">
              <a:off x="15439581" y="4641957"/>
              <a:ext cx="1729757" cy="891221"/>
              <a:chOff x="0" y="0"/>
              <a:chExt cx="2286520" cy="1178081"/>
            </a:xfrm>
          </p:grpSpPr>
          <p:sp>
            <p:nvSpPr>
              <p:cNvPr id="45" name="Shape 370"/>
              <p:cNvSpPr/>
              <p:nvPr/>
            </p:nvSpPr>
            <p:spPr>
              <a:xfrm>
                <a:off x="762173" y="0"/>
                <a:ext cx="1524348" cy="1178082"/>
              </a:xfrm>
              <a:prstGeom prst="rightArrow">
                <a:avLst>
                  <a:gd name="adj1" fmla="val 57118"/>
                  <a:gd name="adj2" fmla="val 65130"/>
                </a:avLst>
              </a:prstGeom>
              <a:solidFill>
                <a:schemeClr val="accent1">
                  <a:lumMod val="50000"/>
                </a:schemeClr>
              </a:solidFill>
              <a:ln w="12700">
                <a:miter lim="400000"/>
              </a:ln>
            </p:spPr>
            <p:txBody>
              <a:bodyPr lIns="38430" tIns="38430" rIns="38430" bIns="38430" anchor="ctr"/>
              <a:lstStyle/>
              <a:p>
                <a:pPr>
                  <a:lnSpc>
                    <a:spcPct val="100000"/>
                  </a:lnSpc>
                </a:pPr>
                <a:endParaRPr sz="2421">
                  <a:solidFill>
                    <a:schemeClr val="accent2"/>
                  </a:solidFill>
                  <a:latin typeface="Helvetica Light"/>
                  <a:ea typeface="Helvetica Light"/>
                  <a:cs typeface="Helvetica Light"/>
                </a:endParaRPr>
              </a:p>
            </p:txBody>
          </p:sp>
          <p:sp>
            <p:nvSpPr>
              <p:cNvPr id="46" name="Shape 371"/>
              <p:cNvSpPr/>
              <p:nvPr/>
            </p:nvSpPr>
            <p:spPr>
              <a:xfrm rot="10800000">
                <a:off x="0" y="-1"/>
                <a:ext cx="1524348" cy="1178083"/>
              </a:xfrm>
              <a:prstGeom prst="rightArrow">
                <a:avLst>
                  <a:gd name="adj1" fmla="val 57118"/>
                  <a:gd name="adj2" fmla="val 65130"/>
                </a:avLst>
              </a:prstGeom>
              <a:solidFill>
                <a:schemeClr val="accent1">
                  <a:lumMod val="50000"/>
                </a:schemeClr>
              </a:solidFill>
              <a:ln w="12700">
                <a:miter lim="400000"/>
              </a:ln>
            </p:spPr>
            <p:txBody>
              <a:bodyPr lIns="38430" tIns="38430" rIns="38430" bIns="38430" anchor="ctr"/>
              <a:lstStyle/>
              <a:p>
                <a:pPr>
                  <a:lnSpc>
                    <a:spcPct val="100000"/>
                  </a:lnSpc>
                </a:pPr>
                <a:endParaRPr sz="2421">
                  <a:solidFill>
                    <a:schemeClr val="accent2"/>
                  </a:solidFill>
                  <a:latin typeface="Helvetica Light"/>
                  <a:ea typeface="Helvetica Light"/>
                  <a:cs typeface="Helvetica Light"/>
                </a:endParaRPr>
              </a:p>
            </p:txBody>
          </p:sp>
        </p:grpSp>
        <p:sp>
          <p:nvSpPr>
            <p:cNvPr id="41" name="Shape 366"/>
            <p:cNvSpPr/>
            <p:nvPr/>
          </p:nvSpPr>
          <p:spPr>
            <a:xfrm>
              <a:off x="15573340" y="5791517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rgbClr val="FFC000">
                <a:alpha val="60000"/>
              </a:srgbClr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  <p:sp>
          <p:nvSpPr>
            <p:cNvPr id="42" name="Shape 366"/>
            <p:cNvSpPr/>
            <p:nvPr/>
          </p:nvSpPr>
          <p:spPr>
            <a:xfrm>
              <a:off x="15573340" y="6997092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rgbClr val="FFC000">
                <a:alpha val="60000"/>
              </a:srgbClr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  <p:sp>
          <p:nvSpPr>
            <p:cNvPr id="43" name="Shape 366"/>
            <p:cNvSpPr/>
            <p:nvPr/>
          </p:nvSpPr>
          <p:spPr>
            <a:xfrm>
              <a:off x="15573340" y="8202667"/>
              <a:ext cx="2908256" cy="1204793"/>
            </a:xfrm>
            <a:prstGeom prst="roundRect">
              <a:avLst>
                <a:gd name="adj" fmla="val 5439"/>
              </a:avLst>
            </a:prstGeom>
            <a:solidFill>
              <a:srgbClr val="FFC000">
                <a:alpha val="60000"/>
              </a:srgbClr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sz="4085">
                  <a:solidFill>
                    <a:schemeClr val="bg1">
                      <a:lumMod val="50000"/>
                    </a:schemeClr>
                  </a:solidFill>
                </a:rPr>
                <a:t>Worker</a:t>
              </a:r>
            </a:p>
          </p:txBody>
        </p:sp>
        <p:sp>
          <p:nvSpPr>
            <p:cNvPr id="44" name="Shape 377"/>
            <p:cNvSpPr/>
            <p:nvPr/>
          </p:nvSpPr>
          <p:spPr>
            <a:xfrm>
              <a:off x="10363026" y="5733713"/>
              <a:ext cx="3711769" cy="2313801"/>
            </a:xfrm>
            <a:prstGeom prst="roundRect">
              <a:avLst>
                <a:gd name="adj" fmla="val 5439"/>
              </a:avLst>
            </a:prstGeom>
            <a:solidFill>
              <a:srgbClr val="FFC000">
                <a:alpha val="60000"/>
              </a:srgbClr>
            </a:solidFill>
            <a:ln w="63500">
              <a:solidFill>
                <a:schemeClr val="accent2"/>
              </a:solidFill>
              <a:miter lim="400000"/>
            </a:ln>
          </p:spPr>
          <p:txBody>
            <a:bodyPr lIns="38430" tIns="38430" rIns="38430" bIns="38430" anchor="ctr"/>
            <a:lstStyle/>
            <a:p>
              <a:pPr>
                <a:lnSpc>
                  <a:spcPct val="100000"/>
                </a:lnSpc>
              </a:pPr>
              <a:r>
                <a:rPr lang="en-US" sz="4085" dirty="0">
                  <a:solidFill>
                    <a:schemeClr val="bg1">
                      <a:lumMod val="50000"/>
                    </a:schemeClr>
                  </a:solidFill>
                </a:rPr>
                <a:t>Preprocessor</a:t>
              </a:r>
              <a:endParaRPr sz="4085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7" name="Shape 167"/>
          <p:cNvSpPr/>
          <p:nvPr/>
        </p:nvSpPr>
        <p:spPr>
          <a:xfrm>
            <a:off x="1719073" y="8266176"/>
            <a:ext cx="8075981" cy="2430406"/>
          </a:xfrm>
          <a:prstGeom prst="roundRect">
            <a:avLst>
              <a:gd name="adj" fmla="val 20465"/>
            </a:avLst>
          </a:prstGeom>
          <a:solidFill>
            <a:srgbClr val="FFFFFF">
              <a:alpha val="90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23145" marR="23145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</a:rPr>
              <a:t>Traffic:</a:t>
            </a:r>
          </a:p>
          <a:p>
            <a:pPr marL="23145" marR="23145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endParaRPr lang="en-US" sz="2000" dirty="0" smtClean="0">
              <a:solidFill>
                <a:schemeClr val="bg1">
                  <a:lumMod val="5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>
                <a:solidFill/>
              </a:uFill>
              <a:latin typeface="Gill Sans"/>
              <a:ea typeface="Gill Sans"/>
              <a:cs typeface="Gill Sans"/>
            </a:endParaRPr>
          </a:p>
          <a:p>
            <a:pPr marL="23145" marR="23145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</a:rPr>
              <a:t>Local distribution → 100%</a:t>
            </a:r>
            <a:endParaRPr lang="en-US" sz="4400" dirty="0">
              <a:solidFill>
                <a:schemeClr val="bg1">
                  <a:lumMod val="5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>
                <a:solidFill/>
              </a:uFill>
              <a:latin typeface="Gill Sans"/>
              <a:ea typeface="Gill Sans"/>
              <a:cs typeface="Gill Sans"/>
            </a:endParaRPr>
          </a:p>
        </p:txBody>
      </p:sp>
      <p:sp>
        <p:nvSpPr>
          <p:cNvPr id="48" name="Shape 167"/>
          <p:cNvSpPr/>
          <p:nvPr/>
        </p:nvSpPr>
        <p:spPr>
          <a:xfrm>
            <a:off x="1761745" y="8199120"/>
            <a:ext cx="8075981" cy="2773680"/>
          </a:xfrm>
          <a:prstGeom prst="roundRect">
            <a:avLst>
              <a:gd name="adj" fmla="val 20465"/>
            </a:avLst>
          </a:prstGeom>
          <a:solidFill>
            <a:srgbClr val="FFFFFF">
              <a:alpha val="90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23145" marR="23145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</a:rPr>
              <a:t>Traffic:</a:t>
            </a:r>
          </a:p>
          <a:p>
            <a:pPr marL="23145" marR="23145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endParaRPr lang="en-US" sz="2000" dirty="0" smtClean="0">
              <a:solidFill>
                <a:schemeClr val="bg1">
                  <a:lumMod val="50000"/>
                </a:scheme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>
                <a:solidFill/>
              </a:uFill>
              <a:latin typeface="Gill Sans"/>
              <a:ea typeface="Gill Sans"/>
              <a:cs typeface="Gill Sans"/>
            </a:endParaRPr>
          </a:p>
          <a:p>
            <a:pPr marL="23145" marR="23145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</a:rPr>
              <a:t>Local distribution → 70%</a:t>
            </a:r>
            <a:br>
              <a:rPr lang="en-US" sz="44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</a:rPr>
            </a:br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</a:rPr>
              <a:t>Remote distribution </a:t>
            </a:r>
            <a:r>
              <a:rPr lang="en-US" sz="4400" dirty="0">
                <a:solidFill>
                  <a:schemeClr val="bg1">
                    <a:lumMod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</a:rPr>
              <a:t>→ </a:t>
            </a:r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</a:rPr>
              <a:t>30</a:t>
            </a:r>
            <a:r>
              <a:rPr lang="en-US" sz="4400" dirty="0">
                <a:solidFill>
                  <a:schemeClr val="bg1">
                    <a:lumMod val="50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</a:rPr>
              <a:t>%</a:t>
            </a:r>
          </a:p>
        </p:txBody>
      </p:sp>
      <p:sp>
        <p:nvSpPr>
          <p:cNvPr id="49" name="Shape 226"/>
          <p:cNvSpPr/>
          <p:nvPr/>
        </p:nvSpPr>
        <p:spPr>
          <a:xfrm>
            <a:off x="5785104" y="6515955"/>
            <a:ext cx="4245544" cy="640080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50" name="Shape 226"/>
          <p:cNvSpPr/>
          <p:nvPr/>
        </p:nvSpPr>
        <p:spPr>
          <a:xfrm rot="1357218">
            <a:off x="5566007" y="8472484"/>
            <a:ext cx="6787178" cy="274320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30" tIns="38430" rIns="38430" bIns="38430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43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68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for video processing @ FB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783771" y="2879724"/>
            <a:ext cx="22598743" cy="3017520"/>
          </a:xfrm>
          <a:prstGeom prst="roundRect">
            <a:avLst>
              <a:gd name="adj" fmla="val 6722"/>
            </a:avLst>
          </a:prstGeom>
          <a:solidFill>
            <a:srgbClr val="FFFFFF">
              <a:alpha val="87000"/>
            </a:srgb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10482942" y="3088520"/>
            <a:ext cx="3200400" cy="128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093" marR="27093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  <a:lvl2pPr marL="593363" marR="27093" indent="-312270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2pPr>
            <a:lvl3pPr marL="9144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3pPr>
            <a:lvl4pPr marL="11938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4pPr>
            <a:lvl5pPr marL="14732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5pPr>
            <a:lvl6pPr marL="17526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6pPr>
            <a:lvl7pPr marL="20320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7pPr>
            <a:lvl8pPr marL="23114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8pPr>
            <a:lvl9pPr marL="25908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/>
            <a:r>
              <a:rPr lang="en-US" sz="6000" b="1" dirty="0" smtClean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Speedy</a:t>
            </a:r>
            <a:endParaRPr lang="en-US" sz="6000" b="1" dirty="0">
              <a:solidFill>
                <a:schemeClr val="bg1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83771" y="6232525"/>
            <a:ext cx="22598743" cy="3017520"/>
            <a:chOff x="783771" y="6232525"/>
            <a:chExt cx="22598743" cy="3017520"/>
          </a:xfrm>
        </p:grpSpPr>
        <p:sp>
          <p:nvSpPr>
            <p:cNvPr id="13" name="Rounded Rectangle 12"/>
            <p:cNvSpPr/>
            <p:nvPr/>
          </p:nvSpPr>
          <p:spPr>
            <a:xfrm>
              <a:off x="783771" y="6232525"/>
              <a:ext cx="22598743" cy="3017520"/>
            </a:xfrm>
            <a:prstGeom prst="roundRect">
              <a:avLst>
                <a:gd name="adj" fmla="val 6722"/>
              </a:avLst>
            </a:prstGeom>
            <a:solidFill>
              <a:srgbClr val="FFFFFF">
                <a:alpha val="87000"/>
              </a:srgbClr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6200" tIns="76200" rIns="76200" bIns="762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6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Gill Sans"/>
              </a:endParaRPr>
            </a:p>
          </p:txBody>
        </p:sp>
        <p:sp>
          <p:nvSpPr>
            <p:cNvPr id="7" name="Text Placeholder 1"/>
            <p:cNvSpPr txBox="1">
              <a:spLocks/>
            </p:cNvSpPr>
            <p:nvPr/>
          </p:nvSpPr>
          <p:spPr>
            <a:xfrm>
              <a:off x="10482942" y="6416634"/>
              <a:ext cx="3200400" cy="128701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marL="27093" marR="27093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1pPr>
              <a:lvl2pPr marL="593363" marR="27093" indent="-312270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2pPr>
              <a:lvl3pPr marL="9144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3pPr>
              <a:lvl4pPr marL="11938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4pPr>
              <a:lvl5pPr marL="14732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DFAC3F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5pPr>
              <a:lvl6pPr marL="17526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6pPr>
              <a:lvl7pPr marL="20320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7pPr>
              <a:lvl8pPr marL="23114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8pPr>
              <a:lvl9pPr marL="2590800" marR="27093" indent="-353906" defTabSz="609600">
                <a:lnSpc>
                  <a:spcPct val="110000"/>
                </a:lnSpc>
                <a:spcBef>
                  <a:spcPts val="1000"/>
                </a:spcBef>
                <a:buClr>
                  <a:srgbClr val="62D966"/>
                </a:buClr>
                <a:buSzPct val="125000"/>
                <a:buChar char="•"/>
                <a:defRPr sz="4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/>
              <a:r>
                <a:rPr lang="en-US" sz="60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rPr>
                <a:t>Flexible</a:t>
              </a: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783771" y="9585323"/>
            <a:ext cx="22598743" cy="3017520"/>
          </a:xfrm>
          <a:prstGeom prst="roundRect">
            <a:avLst>
              <a:gd name="adj" fmla="val 6722"/>
            </a:avLst>
          </a:prstGeom>
          <a:solidFill>
            <a:srgbClr val="FFFFFF">
              <a:alpha val="87000"/>
            </a:srgb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6200" tIns="76200" rIns="76200" bIns="762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6" name="Text Placeholder 1"/>
          <p:cNvSpPr txBox="1">
            <a:spLocks/>
          </p:cNvSpPr>
          <p:nvPr/>
        </p:nvSpPr>
        <p:spPr>
          <a:xfrm>
            <a:off x="10482942" y="9769432"/>
            <a:ext cx="3200400" cy="1287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093" marR="27093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  <a:lvl2pPr marL="593363" marR="27093" indent="-312270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2pPr>
            <a:lvl3pPr marL="9144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3pPr>
            <a:lvl4pPr marL="11938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4pPr>
            <a:lvl5pPr marL="14732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5pPr>
            <a:lvl6pPr marL="17526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6pPr>
            <a:lvl7pPr marL="20320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7pPr>
            <a:lvl8pPr marL="23114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8pPr>
            <a:lvl9pPr marL="25908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/>
            <a:r>
              <a:rPr lang="en-US" sz="6000" b="1" dirty="0" smtClean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Robust</a:t>
            </a:r>
            <a:endParaRPr lang="en-US" sz="6000" b="1" dirty="0">
              <a:solidFill>
                <a:schemeClr val="bg1">
                  <a:lumMod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7" name="Text Placeholder 1"/>
          <p:cNvSpPr txBox="1">
            <a:spLocks/>
          </p:cNvSpPr>
          <p:nvPr/>
        </p:nvSpPr>
        <p:spPr>
          <a:xfrm>
            <a:off x="2588075" y="11056861"/>
            <a:ext cx="19643274" cy="1545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093" marR="27093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  <a:lvl2pPr marL="593363" marR="27093" indent="-312270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2pPr>
            <a:lvl3pPr marL="9144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3pPr>
            <a:lvl4pPr marL="11938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4pPr>
            <a:lvl5pPr marL="14732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5pPr>
            <a:lvl6pPr marL="17526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6pPr>
            <a:lvl7pPr marL="20320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7pPr>
            <a:lvl8pPr marL="23114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8pPr>
            <a:lvl9pPr marL="25908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l"/>
            <a:r>
              <a:rPr lang="en-US" sz="60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Handle faults and overload that is inevitable at scale</a:t>
            </a:r>
            <a:endParaRPr lang="en-US" sz="60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8329611" y="4438351"/>
            <a:ext cx="7507062" cy="901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093" marR="27093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  <a:lvl2pPr marL="593363" marR="27093" indent="-312270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2pPr>
            <a:lvl3pPr marL="9144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3pPr>
            <a:lvl4pPr marL="11938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4pPr>
            <a:lvl5pPr marL="14732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5pPr>
            <a:lvl6pPr marL="17526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6pPr>
            <a:lvl7pPr marL="20320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7pPr>
            <a:lvl8pPr marL="23114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8pPr>
            <a:lvl9pPr marL="25908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l"/>
            <a:r>
              <a:rPr lang="en-US" sz="6000" b="1" dirty="0" smtClean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2.3x ~ 9.3x speedup</a:t>
            </a:r>
            <a:endParaRPr lang="en-US" sz="6000" b="1" dirty="0">
              <a:solidFill>
                <a:srgbClr val="00B05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2" name="Text Placeholder 1"/>
          <p:cNvSpPr txBox="1">
            <a:spLocks/>
          </p:cNvSpPr>
          <p:nvPr/>
        </p:nvSpPr>
        <p:spPr>
          <a:xfrm>
            <a:off x="6161314" y="7682293"/>
            <a:ext cx="11843657" cy="1026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093" marR="27093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  <a:lvl2pPr marL="593363" marR="27093" indent="-312270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2pPr>
            <a:lvl3pPr marL="9144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3pPr>
            <a:lvl4pPr marL="11938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4pPr>
            <a:lvl5pPr marL="14732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5pPr>
            <a:lvl6pPr marL="17526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6pPr>
            <a:lvl7pPr marL="20320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7pPr>
            <a:lvl8pPr marL="23114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8pPr>
            <a:lvl9pPr marL="25908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l"/>
            <a:r>
              <a:rPr lang="en-US" sz="6000" b="1" dirty="0" smtClean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One system for 15+ applications</a:t>
            </a:r>
            <a:endParaRPr lang="en-US" sz="6000" b="1" dirty="0">
              <a:solidFill>
                <a:srgbClr val="00B05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3" name="Text Placeholder 1"/>
          <p:cNvSpPr txBox="1">
            <a:spLocks/>
          </p:cNvSpPr>
          <p:nvPr/>
        </p:nvSpPr>
        <p:spPr>
          <a:xfrm>
            <a:off x="7097485" y="11056446"/>
            <a:ext cx="9971314" cy="873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27093" marR="27093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1pPr>
            <a:lvl2pPr marL="593363" marR="27093" indent="-312270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2pPr>
            <a:lvl3pPr marL="9144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3pPr>
            <a:lvl4pPr marL="11938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4pPr>
            <a:lvl5pPr marL="14732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DFAC3F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5pPr>
            <a:lvl6pPr marL="17526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6pPr>
            <a:lvl7pPr marL="20320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7pPr>
            <a:lvl8pPr marL="23114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8pPr>
            <a:lvl9pPr marL="2590800" marR="27093" indent="-353906" defTabSz="609600">
              <a:lnSpc>
                <a:spcPct val="110000"/>
              </a:lnSpc>
              <a:spcBef>
                <a:spcPts val="1000"/>
              </a:spcBef>
              <a:buClr>
                <a:srgbClr val="62D966"/>
              </a:buClr>
              <a:buSzPct val="125000"/>
              <a:buChar char="•"/>
              <a:defRPr sz="4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l"/>
            <a:r>
              <a:rPr lang="en-US" sz="6000" b="1" smtClean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Tolerate </a:t>
            </a:r>
            <a:r>
              <a:rPr lang="en-US" sz="6000" b="1" dirty="0" smtClean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3x </a:t>
            </a:r>
            <a:r>
              <a:rPr lang="en-US" sz="6000" b="1" smtClean="0">
                <a:solidFill>
                  <a:srgbClr val="00B050"/>
                </a:solidFill>
                <a:latin typeface="Helvetica Neue" charset="0"/>
                <a:ea typeface="Helvetica Neue" charset="0"/>
                <a:cs typeface="Helvetica Neue" charset="0"/>
              </a:rPr>
              <a:t>traffic spike</a:t>
            </a:r>
            <a:endParaRPr lang="en-US" sz="6000" b="1" dirty="0">
              <a:solidFill>
                <a:srgbClr val="00B05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44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49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524000" y="2858151"/>
            <a:ext cx="21336000" cy="7410704"/>
          </a:xfrm>
        </p:spPr>
        <p:txBody>
          <a:bodyPr/>
          <a:lstStyle/>
          <a:p>
            <a:pPr marL="857250" indent="-857250">
              <a:buFont typeface="Arial" charset="0"/>
              <a:buChar char="•"/>
            </a:pPr>
            <a:r>
              <a:rPr lang="en-US" dirty="0" smtClean="0"/>
              <a:t>Advanced DAG control</a:t>
            </a:r>
          </a:p>
          <a:p>
            <a:pPr marL="1771650" lvl="1" indent="-857250">
              <a:buFont typeface="Arial" charset="0"/>
              <a:buChar char="•"/>
            </a:pPr>
            <a:r>
              <a:rPr lang="en-US" dirty="0" smtClean="0"/>
              <a:t>Task group: batch multiple tasks for schedule</a:t>
            </a:r>
            <a:endParaRPr lang="en-US" dirty="0"/>
          </a:p>
          <a:p>
            <a:pPr marL="1771650" lvl="1" indent="-857250">
              <a:buFont typeface="Arial" charset="0"/>
              <a:buChar char="•"/>
            </a:pPr>
            <a:r>
              <a:rPr lang="en-US" dirty="0" smtClean="0"/>
              <a:t>Priority control: annotate latency-sensitive task</a:t>
            </a:r>
          </a:p>
          <a:p>
            <a:pPr marL="1771650" lvl="1" indent="-857250">
              <a:buFont typeface="Arial" charset="0"/>
              <a:buChar char="•"/>
            </a:pPr>
            <a:r>
              <a:rPr lang="en-US" dirty="0" smtClean="0"/>
              <a:t>Optional task: okay to fail or skip</a:t>
            </a:r>
          </a:p>
          <a:p>
            <a:pPr marL="1771650" lvl="1" indent="-857250">
              <a:buFont typeface="Arial" charset="0"/>
              <a:buChar char="•"/>
            </a:pPr>
            <a:r>
              <a:rPr lang="en-US" dirty="0" smtClean="0"/>
              <a:t>Customizable error handling: early termination</a:t>
            </a:r>
          </a:p>
          <a:p>
            <a:pPr marL="857250" indent="-857250">
              <a:buFont typeface="Arial" charset="0"/>
              <a:buChar char="•"/>
            </a:pPr>
            <a:r>
              <a:rPr lang="en-US" dirty="0" smtClean="0"/>
              <a:t>Failure monitoring and recovery</a:t>
            </a:r>
          </a:p>
          <a:p>
            <a:pPr marL="857250" indent="-857250">
              <a:buFont typeface="Arial" charset="0"/>
              <a:buChar char="•"/>
            </a:pPr>
            <a:r>
              <a:rPr lang="en-US" dirty="0" smtClean="0"/>
              <a:t>Overload scenario caused by Kraken and system bugs</a:t>
            </a:r>
          </a:p>
          <a:p>
            <a:pPr marL="857250" indent="-857250">
              <a:buFont typeface="Arial" charset="0"/>
              <a:buChar char="•"/>
            </a:pPr>
            <a:r>
              <a:rPr lang="en-US" dirty="0" smtClean="0"/>
              <a:t>Lessons learned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details in paper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8441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524000" y="2879725"/>
            <a:ext cx="21336000" cy="10068179"/>
          </a:xfrm>
        </p:spPr>
        <p:txBody>
          <a:bodyPr/>
          <a:lstStyle/>
          <a:p>
            <a:r>
              <a:rPr lang="en-US" dirty="0" smtClean="0"/>
              <a:t>Batch processing</a:t>
            </a:r>
          </a:p>
          <a:p>
            <a:pPr lvl="1"/>
            <a:r>
              <a:rPr lang="en-US" dirty="0" smtClean="0"/>
              <a:t>MapReduce, Dryad, Piccolo, CIEL, Spark, Naiad</a:t>
            </a:r>
          </a:p>
          <a:p>
            <a:endParaRPr lang="en-US" dirty="0" smtClean="0"/>
          </a:p>
          <a:p>
            <a:r>
              <a:rPr lang="en-US" dirty="0" smtClean="0"/>
              <a:t>Stream processing</a:t>
            </a:r>
          </a:p>
          <a:p>
            <a:pPr lvl="1"/>
            <a:r>
              <a:rPr lang="en-US" dirty="0" smtClean="0"/>
              <a:t>STREAM, Aurora, Spark streaming, </a:t>
            </a:r>
            <a:r>
              <a:rPr lang="en-US" dirty="0" err="1" smtClean="0"/>
              <a:t>JetStream</a:t>
            </a:r>
            <a:r>
              <a:rPr lang="en-US" dirty="0" smtClean="0"/>
              <a:t>, </a:t>
            </a:r>
            <a:r>
              <a:rPr lang="en-US" dirty="0" err="1" smtClean="0"/>
              <a:t>StreamScope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Video processing at scale</a:t>
            </a:r>
          </a:p>
          <a:p>
            <a:pPr lvl="1"/>
            <a:r>
              <a:rPr lang="en-US" dirty="0" smtClean="0"/>
              <a:t>Netflix, </a:t>
            </a:r>
            <a:r>
              <a:rPr lang="en-US" dirty="0" err="1" smtClean="0"/>
              <a:t>ExCamera</a:t>
            </a:r>
            <a:r>
              <a:rPr lang="en-US" dirty="0" smtClean="0"/>
              <a:t>, Chess-VPS, </a:t>
            </a:r>
            <a:r>
              <a:rPr lang="en-US" dirty="0" err="1" smtClean="0"/>
              <a:t>VideoStorm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6" name="Shape 167"/>
          <p:cNvSpPr/>
          <p:nvPr/>
        </p:nvSpPr>
        <p:spPr>
          <a:xfrm>
            <a:off x="1450848" y="4102608"/>
            <a:ext cx="21409152" cy="1456944"/>
          </a:xfrm>
          <a:prstGeom prst="roundRect">
            <a:avLst>
              <a:gd name="adj" fmla="val 20465"/>
            </a:avLst>
          </a:prstGeom>
          <a:solidFill>
            <a:srgbClr val="FFFFFF">
              <a:alpha val="90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23145" marR="23145" algn="l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7000" dirty="0" smtClean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rPr>
              <a:t>  </a:t>
            </a:r>
            <a:r>
              <a:rPr lang="en-US" sz="6600" dirty="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FreightSansLFPro"/>
                <a:ea typeface="+mj-ea"/>
                <a:cs typeface="+mj-cs"/>
                <a:sym typeface="Helvetica"/>
              </a:rPr>
              <a:t>SVE overlaps data ingestion and processing</a:t>
            </a:r>
          </a:p>
        </p:txBody>
      </p:sp>
      <p:sp>
        <p:nvSpPr>
          <p:cNvPr id="7" name="Shape 167"/>
          <p:cNvSpPr/>
          <p:nvPr/>
        </p:nvSpPr>
        <p:spPr>
          <a:xfrm>
            <a:off x="1487424" y="7912608"/>
            <a:ext cx="21409152" cy="1456944"/>
          </a:xfrm>
          <a:prstGeom prst="roundRect">
            <a:avLst>
              <a:gd name="adj" fmla="val 20465"/>
            </a:avLst>
          </a:prstGeom>
          <a:solidFill>
            <a:srgbClr val="FFFFFF">
              <a:alpha val="90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23145" marR="23145" algn="l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6600" dirty="0" smtClean="0">
                <a:solidFill>
                  <a:schemeClr val="bg1"/>
                </a:solidFill>
                <a:latin typeface="FreightSansLFPro"/>
                <a:ea typeface="+mj-ea"/>
                <a:cs typeface="+mj-cs"/>
                <a:sym typeface="Helvetica"/>
              </a:rPr>
              <a:t>  </a:t>
            </a:r>
            <a:r>
              <a:rPr lang="en-US" sz="6600" dirty="0" smtClean="0">
                <a:solidFill>
                  <a:schemeClr val="accent1"/>
                </a:solidFill>
                <a:latin typeface="FreightSansLFPro"/>
                <a:ea typeface="+mj-ea"/>
                <a:cs typeface="+mj-cs"/>
                <a:sym typeface="Helvetica"/>
              </a:rPr>
              <a:t>SVE offers dynamic DAG generation per input</a:t>
            </a:r>
            <a:endParaRPr lang="en-US" sz="6600" dirty="0">
              <a:solidFill>
                <a:schemeClr val="accent1"/>
              </a:solidFill>
              <a:latin typeface="FreightSansLFPro"/>
              <a:ea typeface="+mj-ea"/>
              <a:cs typeface="+mj-cs"/>
              <a:sym typeface="Helvetica"/>
            </a:endParaRPr>
          </a:p>
        </p:txBody>
      </p:sp>
      <p:sp>
        <p:nvSpPr>
          <p:cNvPr id="8" name="Shape 167"/>
          <p:cNvSpPr/>
          <p:nvPr/>
        </p:nvSpPr>
        <p:spPr>
          <a:xfrm>
            <a:off x="1560576" y="11679063"/>
            <a:ext cx="21409152" cy="1456944"/>
          </a:xfrm>
          <a:prstGeom prst="roundRect">
            <a:avLst>
              <a:gd name="adj" fmla="val 20465"/>
            </a:avLst>
          </a:prstGeom>
          <a:solidFill>
            <a:srgbClr val="FFFFFF">
              <a:alpha val="90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23145" marR="23145" algn="l" defTabSz="342900">
              <a:lnSpc>
                <a:spcPct val="9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6600" dirty="0" smtClean="0">
                <a:solidFill>
                  <a:schemeClr val="accent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>
                  <a:solidFill/>
                </a:uFill>
                <a:latin typeface="FreightSansLFPro"/>
                <a:sym typeface="Helvetica"/>
              </a:rPr>
              <a:t>  SVE support many production apps</a:t>
            </a:r>
            <a:endParaRPr lang="en-US" sz="6600" dirty="0">
              <a:solidFill>
                <a:schemeClr val="accent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>
                <a:solidFill/>
              </a:uFill>
              <a:latin typeface="FreightSansLFPro"/>
              <a:sym typeface="Helvetic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686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524000" y="2879725"/>
            <a:ext cx="22860000" cy="10068179"/>
          </a:xfrm>
        </p:spPr>
        <p:txBody>
          <a:bodyPr/>
          <a:lstStyle/>
          <a:p>
            <a:r>
              <a:rPr lang="en-US" dirty="0" smtClean="0"/>
              <a:t>Deployed in production for </a:t>
            </a:r>
            <a:r>
              <a:rPr lang="en-US" dirty="0" smtClean="0">
                <a:solidFill>
                  <a:schemeClr val="accent1"/>
                </a:solidFill>
              </a:rPr>
              <a:t>2 years</a:t>
            </a:r>
          </a:p>
          <a:p>
            <a:endParaRPr lang="en-US" sz="2800" dirty="0" smtClean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Speedy </a:t>
            </a:r>
            <a:r>
              <a:rPr lang="en-US" dirty="0" smtClean="0"/>
              <a:t>to enable users to share videos quickly</a:t>
            </a:r>
          </a:p>
          <a:p>
            <a:pPr lvl="1"/>
            <a:r>
              <a:rPr lang="en-US" sz="6000" dirty="0" smtClean="0"/>
              <a:t>Harness parallelism in upload, processing, and storage</a:t>
            </a:r>
            <a:endParaRPr lang="en-US" sz="6000" dirty="0"/>
          </a:p>
          <a:p>
            <a:endParaRPr lang="en-US" sz="2800" dirty="0" smtClean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Flexible</a:t>
            </a:r>
            <a:r>
              <a:rPr lang="en-US" dirty="0" smtClean="0"/>
              <a:t> to support 15 app with tens of millions of uploads/day</a:t>
            </a:r>
          </a:p>
          <a:p>
            <a:pPr lvl="1"/>
            <a:r>
              <a:rPr lang="en-US" sz="6000" dirty="0" smtClean="0"/>
              <a:t>Dynamic DAG generation on the stream-of-tracks abstraction</a:t>
            </a:r>
          </a:p>
          <a:p>
            <a:endParaRPr lang="en-US" sz="2800" dirty="0" smtClean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Robust</a:t>
            </a:r>
            <a:r>
              <a:rPr lang="en-US" dirty="0" smtClean="0"/>
              <a:t> to tolerate faults and overload at scale</a:t>
            </a:r>
          </a:p>
          <a:p>
            <a:pPr lvl="1"/>
            <a:r>
              <a:rPr lang="en-US" sz="6000" dirty="0" smtClean="0"/>
              <a:t>Prioritize processing and then shed load to other DCs or the future</a:t>
            </a:r>
            <a:endParaRPr lang="en-US" sz="6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 Video Engine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0" y="12633158"/>
            <a:ext cx="1460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atin typeface="FreightSansLFPro"/>
                <a:ea typeface="Helvetica"/>
                <a:cs typeface="FreightSansLFPro"/>
                <a:sym typeface="Helvetica"/>
              </a:rPr>
              <a:t>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42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/>
        </p:nvSpPr>
        <p:spPr>
          <a:xfrm>
            <a:off x="5531071" y="2919413"/>
            <a:ext cx="3362211" cy="7877177"/>
          </a:xfrm>
          <a:prstGeom prst="roundRect">
            <a:avLst>
              <a:gd name="adj" fmla="val 3958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/>
          <a:lstStyle/>
          <a:p>
            <a:pPr>
              <a:lnSpc>
                <a:spcPct val="100000"/>
              </a:lnSpc>
            </a:pPr>
            <a:endParaRPr sz="4085" dirty="0">
              <a:solidFill>
                <a:schemeClr val="accent2"/>
              </a:solidFill>
            </a:endParaRPr>
          </a:p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Web Server</a:t>
            </a:r>
          </a:p>
        </p:txBody>
      </p:sp>
      <p:sp>
        <p:nvSpPr>
          <p:cNvPr id="272" name="Shape 272"/>
          <p:cNvSpPr/>
          <p:nvPr/>
        </p:nvSpPr>
        <p:spPr>
          <a:xfrm>
            <a:off x="594479" y="2917293"/>
            <a:ext cx="3362211" cy="7881417"/>
          </a:xfrm>
          <a:prstGeom prst="roundRect">
            <a:avLst>
              <a:gd name="adj" fmla="val 3958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/>
          <a:lstStyle/>
          <a:p>
            <a:pPr>
              <a:lnSpc>
                <a:spcPct val="100000"/>
              </a:lnSpc>
            </a:pPr>
            <a:endParaRPr sz="4085" dirty="0">
              <a:solidFill>
                <a:schemeClr val="accent2"/>
              </a:solidFill>
            </a:endParaRPr>
          </a:p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061455" y="2917293"/>
            <a:ext cx="4749765" cy="6778690"/>
            <a:chOff x="9061046" y="2916779"/>
            <a:chExt cx="4750383" cy="6779572"/>
          </a:xfrm>
        </p:grpSpPr>
        <p:sp>
          <p:nvSpPr>
            <p:cNvPr id="22" name="Shape 245"/>
            <p:cNvSpPr/>
            <p:nvPr/>
          </p:nvSpPr>
          <p:spPr>
            <a:xfrm>
              <a:off x="10448780" y="2916779"/>
              <a:ext cx="3362649" cy="6779572"/>
            </a:xfrm>
            <a:prstGeom prst="roundRect">
              <a:avLst>
                <a:gd name="adj" fmla="val 5439"/>
              </a:avLst>
            </a:prstGeom>
            <a:solidFill>
              <a:srgbClr val="ADB2BB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Original</a:t>
              </a:r>
            </a:p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Storage</a:t>
              </a: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" name="Shape 247"/>
            <p:cNvSpPr/>
            <p:nvPr/>
          </p:nvSpPr>
          <p:spPr>
            <a:xfrm>
              <a:off x="9061046" y="6400131"/>
              <a:ext cx="1219538" cy="942512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</p:grpSp>
      <p:sp>
        <p:nvSpPr>
          <p:cNvPr id="263" name="Shape 263"/>
          <p:cNvSpPr/>
          <p:nvPr/>
        </p:nvSpPr>
        <p:spPr>
          <a:xfrm>
            <a:off x="4143518" y="6400192"/>
            <a:ext cx="1219379" cy="942389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Legacy: preserve original for reliability</a:t>
            </a:r>
            <a:endParaRPr lang="en-US" dirty="0"/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7382" y="5618304"/>
            <a:ext cx="2553891" cy="2553891"/>
          </a:xfrm>
          <a:prstGeom prst="rect">
            <a:avLst/>
          </a:prstGeom>
        </p:spPr>
      </p:pic>
      <p:grpSp>
        <p:nvGrpSpPr>
          <p:cNvPr id="19" name="Group 280"/>
          <p:cNvGrpSpPr/>
          <p:nvPr/>
        </p:nvGrpSpPr>
        <p:grpSpPr>
          <a:xfrm>
            <a:off x="595647" y="4488222"/>
            <a:ext cx="3424602" cy="6285096"/>
            <a:chOff x="0" y="0"/>
            <a:chExt cx="4527483" cy="8309189"/>
          </a:xfrm>
        </p:grpSpPr>
        <p:grpSp>
          <p:nvGrpSpPr>
            <p:cNvPr id="20" name="Group 277"/>
            <p:cNvGrpSpPr/>
            <p:nvPr/>
          </p:nvGrpSpPr>
          <p:grpSpPr>
            <a:xfrm>
              <a:off x="544497" y="880678"/>
              <a:ext cx="3375688" cy="6004223"/>
              <a:chOff x="0" y="0"/>
              <a:chExt cx="3375686" cy="6004221"/>
            </a:xfrm>
          </p:grpSpPr>
          <p:pic>
            <p:nvPicPr>
              <p:cNvPr id="25" name="IMG_1386.PNG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3375687" cy="60042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26" name="Group 276"/>
              <p:cNvGrpSpPr/>
              <p:nvPr/>
            </p:nvGrpSpPr>
            <p:grpSpPr>
              <a:xfrm>
                <a:off x="0" y="0"/>
                <a:ext cx="3375687" cy="180901"/>
                <a:chOff x="0" y="0"/>
                <a:chExt cx="3375686" cy="180900"/>
              </a:xfrm>
            </p:grpSpPr>
            <p:sp>
              <p:nvSpPr>
                <p:cNvPr id="27" name="Shape 274"/>
                <p:cNvSpPr/>
                <p:nvPr/>
              </p:nvSpPr>
              <p:spPr>
                <a:xfrm>
                  <a:off x="0" y="0"/>
                  <a:ext cx="3375687" cy="180901"/>
                </a:xfrm>
                <a:prstGeom prst="rect">
                  <a:avLst/>
                </a:prstGeom>
                <a:solidFill>
                  <a:srgbClr val="F6F7F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425" tIns="38425" rIns="38425" bIns="38425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="0">
                      <a:solidFill>
                        <a:schemeClr val="accent2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2421"/>
                </a:p>
              </p:txBody>
            </p:sp>
            <p:pic>
              <p:nvPicPr>
                <p:cNvPr id="28" name="100%.png"/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95" y="41439"/>
                  <a:ext cx="3243611" cy="980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21" name="iphone6_b.pn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27484" cy="83091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" name="Shape 279"/>
            <p:cNvSpPr/>
            <p:nvPr/>
          </p:nvSpPr>
          <p:spPr>
            <a:xfrm>
              <a:off x="622609" y="2389614"/>
              <a:ext cx="3250084" cy="29081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425" tIns="38425" rIns="38425" bIns="38425" numCol="1" anchor="ctr">
              <a:noAutofit/>
            </a:bodyPr>
            <a:lstStyle/>
            <a:p>
              <a:pPr>
                <a:lnSpc>
                  <a:spcPct val="100000"/>
                </a:lnSpc>
                <a:defRPr sz="1200" b="0">
                  <a:solidFill>
                    <a:srgbClr val="000000"/>
                  </a:solidFill>
                </a:defRPr>
              </a:pPr>
              <a:r>
                <a:rPr sz="907"/>
                <a:t>She is having so much fun with #MSQRD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22858612" y="12632407"/>
            <a:ext cx="1460165" cy="110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999" b="1" dirty="0">
                <a:latin typeface="FreightSansLFPro"/>
                <a:ea typeface="Helvetica"/>
                <a:cs typeface="FreightSansLFPro"/>
                <a:sym typeface="Helvetica"/>
              </a:rPr>
              <a:t>04</a:t>
            </a:r>
            <a:endParaRPr lang="en-US" sz="5999" dirty="0"/>
          </a:p>
        </p:txBody>
      </p:sp>
    </p:spTree>
    <p:extLst>
      <p:ext uri="{BB962C8B-B14F-4D97-AF65-F5344CB8AC3E}">
        <p14:creationId xmlns:p14="http://schemas.microsoft.com/office/powerpoint/2010/main" val="29314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583E-6 -2.03704E-6 L 0.2015 -0.0008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061455" y="2917293"/>
            <a:ext cx="4749765" cy="6778690"/>
            <a:chOff x="9061046" y="2916779"/>
            <a:chExt cx="4750383" cy="6779572"/>
          </a:xfrm>
        </p:grpSpPr>
        <p:sp>
          <p:nvSpPr>
            <p:cNvPr id="22" name="Shape 245"/>
            <p:cNvSpPr/>
            <p:nvPr/>
          </p:nvSpPr>
          <p:spPr>
            <a:xfrm>
              <a:off x="10448780" y="2916779"/>
              <a:ext cx="3362649" cy="6779572"/>
            </a:xfrm>
            <a:prstGeom prst="roundRect">
              <a:avLst>
                <a:gd name="adj" fmla="val 5439"/>
              </a:avLst>
            </a:prstGeom>
            <a:solidFill>
              <a:srgbClr val="ADB2BB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Original</a:t>
              </a:r>
            </a:p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Storage</a:t>
              </a: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" name="Shape 247"/>
            <p:cNvSpPr/>
            <p:nvPr/>
          </p:nvSpPr>
          <p:spPr>
            <a:xfrm>
              <a:off x="9061046" y="6400131"/>
              <a:ext cx="1219538" cy="942512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</p:grpSp>
      <p:sp>
        <p:nvSpPr>
          <p:cNvPr id="263" name="Shape 263"/>
          <p:cNvSpPr/>
          <p:nvPr/>
        </p:nvSpPr>
        <p:spPr>
          <a:xfrm>
            <a:off x="4143518" y="6400192"/>
            <a:ext cx="1219379" cy="942389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5531071" y="2919413"/>
            <a:ext cx="3362211" cy="7877177"/>
          </a:xfrm>
          <a:prstGeom prst="roundRect">
            <a:avLst>
              <a:gd name="adj" fmla="val 3958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/>
          <a:lstStyle/>
          <a:p>
            <a:pPr>
              <a:lnSpc>
                <a:spcPct val="100000"/>
              </a:lnSpc>
            </a:pPr>
            <a:endParaRPr sz="4085" dirty="0">
              <a:solidFill>
                <a:schemeClr val="accent2"/>
              </a:solidFill>
            </a:endParaRPr>
          </a:p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Web Server</a:t>
            </a:r>
          </a:p>
        </p:txBody>
      </p:sp>
      <p:sp>
        <p:nvSpPr>
          <p:cNvPr id="268" name="Shape 268"/>
          <p:cNvSpPr/>
          <p:nvPr/>
        </p:nvSpPr>
        <p:spPr>
          <a:xfrm>
            <a:off x="13979394" y="6400192"/>
            <a:ext cx="1219379" cy="942389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594479" y="2917293"/>
            <a:ext cx="3362211" cy="7881417"/>
          </a:xfrm>
          <a:prstGeom prst="roundRect">
            <a:avLst>
              <a:gd name="adj" fmla="val 3958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/>
          <a:lstStyle/>
          <a:p>
            <a:pPr>
              <a:lnSpc>
                <a:spcPct val="100000"/>
              </a:lnSpc>
            </a:pPr>
            <a:endParaRPr sz="4085" dirty="0">
              <a:solidFill>
                <a:schemeClr val="accent2"/>
              </a:solidFill>
            </a:endParaRPr>
          </a:p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</p:txBody>
      </p:sp>
      <p:grpSp>
        <p:nvGrpSpPr>
          <p:cNvPr id="280" name="Group 280"/>
          <p:cNvGrpSpPr/>
          <p:nvPr/>
        </p:nvGrpSpPr>
        <p:grpSpPr>
          <a:xfrm>
            <a:off x="595647" y="4488222"/>
            <a:ext cx="3424602" cy="6285096"/>
            <a:chOff x="0" y="0"/>
            <a:chExt cx="4527483" cy="8309189"/>
          </a:xfrm>
        </p:grpSpPr>
        <p:grpSp>
          <p:nvGrpSpPr>
            <p:cNvPr id="277" name="Group 277"/>
            <p:cNvGrpSpPr/>
            <p:nvPr/>
          </p:nvGrpSpPr>
          <p:grpSpPr>
            <a:xfrm>
              <a:off x="544497" y="880678"/>
              <a:ext cx="3375688" cy="6004223"/>
              <a:chOff x="0" y="0"/>
              <a:chExt cx="3375686" cy="6004221"/>
            </a:xfrm>
          </p:grpSpPr>
          <p:pic>
            <p:nvPicPr>
              <p:cNvPr id="273" name="IMG_1386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3375687" cy="60042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276" name="Group 276"/>
              <p:cNvGrpSpPr/>
              <p:nvPr/>
            </p:nvGrpSpPr>
            <p:grpSpPr>
              <a:xfrm>
                <a:off x="0" y="0"/>
                <a:ext cx="3375687" cy="180901"/>
                <a:chOff x="0" y="0"/>
                <a:chExt cx="3375686" cy="180900"/>
              </a:xfrm>
            </p:grpSpPr>
            <p:sp>
              <p:nvSpPr>
                <p:cNvPr id="274" name="Shape 274"/>
                <p:cNvSpPr/>
                <p:nvPr/>
              </p:nvSpPr>
              <p:spPr>
                <a:xfrm>
                  <a:off x="0" y="0"/>
                  <a:ext cx="3375687" cy="180901"/>
                </a:xfrm>
                <a:prstGeom prst="rect">
                  <a:avLst/>
                </a:prstGeom>
                <a:solidFill>
                  <a:srgbClr val="F6F7F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425" tIns="38425" rIns="38425" bIns="38425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="0">
                      <a:solidFill>
                        <a:schemeClr val="accent2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2421"/>
                </a:p>
              </p:txBody>
            </p:sp>
            <p:pic>
              <p:nvPicPr>
                <p:cNvPr id="275" name="100%.png"/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95" y="41439"/>
                  <a:ext cx="3243611" cy="980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278" name="iphone6_b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27484" cy="83091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9" name="Shape 279"/>
            <p:cNvSpPr/>
            <p:nvPr/>
          </p:nvSpPr>
          <p:spPr>
            <a:xfrm>
              <a:off x="622609" y="2389614"/>
              <a:ext cx="3250084" cy="29081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425" tIns="38425" rIns="38425" bIns="38425" numCol="1" anchor="ctr">
              <a:noAutofit/>
            </a:bodyPr>
            <a:lstStyle/>
            <a:p>
              <a:pPr>
                <a:lnSpc>
                  <a:spcPct val="100000"/>
                </a:lnSpc>
                <a:defRPr sz="1200" b="0">
                  <a:solidFill>
                    <a:srgbClr val="000000"/>
                  </a:solidFill>
                </a:defRPr>
              </a:pPr>
              <a:r>
                <a:rPr sz="907"/>
                <a:t>She is having so much fun with #MSQRD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Legacy: process after upload completes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061454" y="2917292"/>
            <a:ext cx="9686357" cy="7856025"/>
            <a:chOff x="9061046" y="2916779"/>
            <a:chExt cx="9687618" cy="7857048"/>
          </a:xfrm>
        </p:grpSpPr>
        <p:sp>
          <p:nvSpPr>
            <p:cNvPr id="266" name="Shape 266"/>
            <p:cNvSpPr/>
            <p:nvPr/>
          </p:nvSpPr>
          <p:spPr>
            <a:xfrm>
              <a:off x="15386015" y="2916779"/>
              <a:ext cx="3362649" cy="7857048"/>
            </a:xfrm>
            <a:prstGeom prst="roundRect">
              <a:avLst>
                <a:gd name="adj" fmla="val 5439"/>
              </a:avLst>
            </a:prstGeom>
            <a:solidFill>
              <a:srgbClr val="FFC000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r>
                <a:rPr lang="en-US" sz="4085" dirty="0">
                  <a:solidFill>
                    <a:schemeClr val="bg1">
                      <a:lumMod val="50000"/>
                    </a:schemeClr>
                  </a:solidFill>
                </a:rPr>
                <a:t>Processing</a:t>
              </a: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Shape 268"/>
            <p:cNvSpPr/>
            <p:nvPr/>
          </p:nvSpPr>
          <p:spPr>
            <a:xfrm>
              <a:off x="9061046" y="9920537"/>
              <a:ext cx="6138118" cy="853290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</p:grpSp>
      <p:pic>
        <p:nvPicPr>
          <p:cNvPr id="27" name="Picture 26"/>
          <p:cNvPicPr>
            <a:picLocks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8854" y="5618304"/>
            <a:ext cx="2553891" cy="255389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2858612" y="12632407"/>
            <a:ext cx="1460165" cy="110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999" b="1" dirty="0">
                <a:latin typeface="FreightSansLFPro"/>
                <a:ea typeface="Helvetica"/>
                <a:cs typeface="FreightSansLFPro"/>
                <a:sym typeface="Helvetica"/>
              </a:rPr>
              <a:t>05</a:t>
            </a:r>
            <a:endParaRPr lang="en-US" sz="5999" dirty="0"/>
          </a:p>
        </p:txBody>
      </p:sp>
    </p:spTree>
    <p:extLst>
      <p:ext uri="{BB962C8B-B14F-4D97-AF65-F5344CB8AC3E}">
        <p14:creationId xmlns:p14="http://schemas.microsoft.com/office/powerpoint/2010/main" val="18495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9061455" y="2917293"/>
            <a:ext cx="4749765" cy="6778690"/>
            <a:chOff x="9061046" y="2916779"/>
            <a:chExt cx="4750383" cy="6779572"/>
          </a:xfrm>
        </p:grpSpPr>
        <p:sp>
          <p:nvSpPr>
            <p:cNvPr id="22" name="Shape 245"/>
            <p:cNvSpPr/>
            <p:nvPr/>
          </p:nvSpPr>
          <p:spPr>
            <a:xfrm>
              <a:off x="10448780" y="2916779"/>
              <a:ext cx="3362649" cy="6779572"/>
            </a:xfrm>
            <a:prstGeom prst="roundRect">
              <a:avLst>
                <a:gd name="adj" fmla="val 5439"/>
              </a:avLst>
            </a:prstGeom>
            <a:solidFill>
              <a:srgbClr val="ADB2BB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Original</a:t>
              </a:r>
            </a:p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Storage</a:t>
              </a: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" name="Shape 247"/>
            <p:cNvSpPr/>
            <p:nvPr/>
          </p:nvSpPr>
          <p:spPr>
            <a:xfrm>
              <a:off x="9061046" y="6400131"/>
              <a:ext cx="1219538" cy="942512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</p:grpSp>
      <p:sp>
        <p:nvSpPr>
          <p:cNvPr id="263" name="Shape 263"/>
          <p:cNvSpPr/>
          <p:nvPr/>
        </p:nvSpPr>
        <p:spPr>
          <a:xfrm>
            <a:off x="4143518" y="6400192"/>
            <a:ext cx="1219379" cy="942389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5531071" y="2919413"/>
            <a:ext cx="3362211" cy="7877177"/>
          </a:xfrm>
          <a:prstGeom prst="roundRect">
            <a:avLst>
              <a:gd name="adj" fmla="val 3958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/>
          <a:lstStyle/>
          <a:p>
            <a:pPr>
              <a:lnSpc>
                <a:spcPct val="100000"/>
              </a:lnSpc>
            </a:pPr>
            <a:endParaRPr sz="4085" dirty="0">
              <a:solidFill>
                <a:schemeClr val="accent2"/>
              </a:solidFill>
            </a:endParaRPr>
          </a:p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Web Server</a:t>
            </a:r>
          </a:p>
        </p:txBody>
      </p:sp>
      <p:sp>
        <p:nvSpPr>
          <p:cNvPr id="268" name="Shape 268"/>
          <p:cNvSpPr/>
          <p:nvPr/>
        </p:nvSpPr>
        <p:spPr>
          <a:xfrm>
            <a:off x="13979394" y="6400192"/>
            <a:ext cx="1219379" cy="942389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594479" y="2917293"/>
            <a:ext cx="3362211" cy="7881417"/>
          </a:xfrm>
          <a:prstGeom prst="roundRect">
            <a:avLst>
              <a:gd name="adj" fmla="val 3958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/>
          <a:lstStyle/>
          <a:p>
            <a:pPr>
              <a:lnSpc>
                <a:spcPct val="100000"/>
              </a:lnSpc>
            </a:pPr>
            <a:endParaRPr sz="4085" dirty="0">
              <a:solidFill>
                <a:schemeClr val="accent2"/>
              </a:solidFill>
            </a:endParaRPr>
          </a:p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</p:txBody>
      </p:sp>
      <p:grpSp>
        <p:nvGrpSpPr>
          <p:cNvPr id="280" name="Group 280"/>
          <p:cNvGrpSpPr/>
          <p:nvPr/>
        </p:nvGrpSpPr>
        <p:grpSpPr>
          <a:xfrm>
            <a:off x="595647" y="4488222"/>
            <a:ext cx="3424602" cy="6285096"/>
            <a:chOff x="0" y="0"/>
            <a:chExt cx="4527483" cy="8309189"/>
          </a:xfrm>
        </p:grpSpPr>
        <p:grpSp>
          <p:nvGrpSpPr>
            <p:cNvPr id="277" name="Group 277"/>
            <p:cNvGrpSpPr/>
            <p:nvPr/>
          </p:nvGrpSpPr>
          <p:grpSpPr>
            <a:xfrm>
              <a:off x="544497" y="880678"/>
              <a:ext cx="3375688" cy="6004223"/>
              <a:chOff x="0" y="0"/>
              <a:chExt cx="3375686" cy="6004221"/>
            </a:xfrm>
          </p:grpSpPr>
          <p:pic>
            <p:nvPicPr>
              <p:cNvPr id="273" name="IMG_1386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3375687" cy="60042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276" name="Group 276"/>
              <p:cNvGrpSpPr/>
              <p:nvPr/>
            </p:nvGrpSpPr>
            <p:grpSpPr>
              <a:xfrm>
                <a:off x="0" y="0"/>
                <a:ext cx="3375687" cy="180901"/>
                <a:chOff x="0" y="0"/>
                <a:chExt cx="3375686" cy="180900"/>
              </a:xfrm>
            </p:grpSpPr>
            <p:sp>
              <p:nvSpPr>
                <p:cNvPr id="274" name="Shape 274"/>
                <p:cNvSpPr/>
                <p:nvPr/>
              </p:nvSpPr>
              <p:spPr>
                <a:xfrm>
                  <a:off x="0" y="0"/>
                  <a:ext cx="3375687" cy="180901"/>
                </a:xfrm>
                <a:prstGeom prst="rect">
                  <a:avLst/>
                </a:prstGeom>
                <a:solidFill>
                  <a:srgbClr val="F6F7F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425" tIns="38425" rIns="38425" bIns="38425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="0">
                      <a:solidFill>
                        <a:schemeClr val="accent2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2421"/>
                </a:p>
              </p:txBody>
            </p:sp>
            <p:pic>
              <p:nvPicPr>
                <p:cNvPr id="275" name="100%.png"/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95" y="41439"/>
                  <a:ext cx="3243611" cy="980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278" name="iphone6_b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27484" cy="83091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9" name="Shape 279"/>
            <p:cNvSpPr/>
            <p:nvPr/>
          </p:nvSpPr>
          <p:spPr>
            <a:xfrm>
              <a:off x="622609" y="2389614"/>
              <a:ext cx="3250084" cy="29081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425" tIns="38425" rIns="38425" bIns="38425" numCol="1" anchor="ctr">
              <a:noAutofit/>
            </a:bodyPr>
            <a:lstStyle/>
            <a:p>
              <a:pPr>
                <a:lnSpc>
                  <a:spcPct val="100000"/>
                </a:lnSpc>
                <a:defRPr sz="1200" b="0">
                  <a:solidFill>
                    <a:srgbClr val="000000"/>
                  </a:solidFill>
                </a:defRPr>
              </a:pPr>
              <a:r>
                <a:rPr sz="907"/>
                <a:t>She is having so much fun with #MSQRD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5389" y="1042159"/>
            <a:ext cx="21006694" cy="1838086"/>
          </a:xfrm>
        </p:spPr>
        <p:txBody>
          <a:bodyPr/>
          <a:lstStyle/>
          <a:p>
            <a:r>
              <a:rPr lang="en-US" dirty="0" smtClean="0"/>
              <a:t>Legacy: encode w/ </a:t>
            </a:r>
            <a:r>
              <a:rPr lang="en-US" smtClean="0"/>
              <a:t>varying bitrates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061454" y="2917292"/>
            <a:ext cx="9686357" cy="7856025"/>
            <a:chOff x="9061046" y="2916779"/>
            <a:chExt cx="9687618" cy="7857048"/>
          </a:xfrm>
        </p:grpSpPr>
        <p:sp>
          <p:nvSpPr>
            <p:cNvPr id="266" name="Shape 266"/>
            <p:cNvSpPr/>
            <p:nvPr/>
          </p:nvSpPr>
          <p:spPr>
            <a:xfrm>
              <a:off x="15386015" y="2916779"/>
              <a:ext cx="3362649" cy="7857048"/>
            </a:xfrm>
            <a:prstGeom prst="roundRect">
              <a:avLst>
                <a:gd name="adj" fmla="val 5439"/>
              </a:avLst>
            </a:prstGeom>
            <a:solidFill>
              <a:srgbClr val="FFC000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r>
                <a:rPr lang="en-US" sz="4085" dirty="0">
                  <a:solidFill>
                    <a:schemeClr val="bg1">
                      <a:lumMod val="50000"/>
                    </a:schemeClr>
                  </a:solidFill>
                </a:rPr>
                <a:t>Processing</a:t>
              </a: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Shape 268"/>
            <p:cNvSpPr/>
            <p:nvPr/>
          </p:nvSpPr>
          <p:spPr>
            <a:xfrm>
              <a:off x="9061046" y="9920537"/>
              <a:ext cx="6138118" cy="853290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10778147" y="8127393"/>
            <a:ext cx="2553381" cy="156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1080P </a:t>
            </a:r>
          </a:p>
          <a:p>
            <a:pPr>
              <a:lnSpc>
                <a:spcPct val="100000"/>
              </a:lnSpc>
            </a:pP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16Mbps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5032323" y="6015082"/>
            <a:ext cx="4258179" cy="156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720P</a:t>
            </a:r>
          </a:p>
          <a:p>
            <a:pPr>
              <a:lnSpc>
                <a:spcPct val="100000"/>
              </a:lnSpc>
            </a:pP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4Mbps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4947665" y="9144211"/>
            <a:ext cx="4258179" cy="156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480P</a:t>
            </a:r>
          </a:p>
          <a:p>
            <a:pPr>
              <a:lnSpc>
                <a:spcPct val="100000"/>
              </a:lnSpc>
            </a:pP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1.5Mbps</a:t>
            </a:r>
          </a:p>
        </p:txBody>
      </p:sp>
      <p:pic>
        <p:nvPicPr>
          <p:cNvPr id="27" name="Picture 26"/>
          <p:cNvPicPr>
            <a:picLocks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8854" y="5618304"/>
            <a:ext cx="2553891" cy="25538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12359" y="4462584"/>
            <a:ext cx="1700563" cy="170056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13501" y="8000851"/>
            <a:ext cx="1133708" cy="1133708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2858612" y="12632407"/>
            <a:ext cx="1460165" cy="110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999" b="1" dirty="0">
                <a:latin typeface="FreightSansLFPro"/>
                <a:ea typeface="Helvetica"/>
                <a:cs typeface="FreightSansLFPro"/>
                <a:sym typeface="Helvetica"/>
              </a:rPr>
              <a:t>06</a:t>
            </a:r>
            <a:endParaRPr lang="en-US" sz="5999" dirty="0"/>
          </a:p>
        </p:txBody>
      </p:sp>
    </p:spTree>
    <p:extLst>
      <p:ext uri="{BB962C8B-B14F-4D97-AF65-F5344CB8AC3E}">
        <p14:creationId xmlns:p14="http://schemas.microsoft.com/office/powerpoint/2010/main" val="181746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934639" y="2917295"/>
            <a:ext cx="4768418" cy="7796374"/>
            <a:chOff x="18935516" y="2916779"/>
            <a:chExt cx="4769038" cy="7797389"/>
          </a:xfrm>
        </p:grpSpPr>
        <p:sp>
          <p:nvSpPr>
            <p:cNvPr id="33" name="Shape 228"/>
            <p:cNvSpPr/>
            <p:nvPr/>
          </p:nvSpPr>
          <p:spPr>
            <a:xfrm>
              <a:off x="20341905" y="2916779"/>
              <a:ext cx="3362649" cy="7797389"/>
            </a:xfrm>
            <a:prstGeom prst="roundRect">
              <a:avLst>
                <a:gd name="adj" fmla="val 5439"/>
              </a:avLst>
            </a:prstGeom>
            <a:solidFill>
              <a:srgbClr val="ADB2BB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Final </a:t>
              </a: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Storage</a:t>
              </a: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5999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4" name="Shape 229"/>
            <p:cNvSpPr/>
            <p:nvPr/>
          </p:nvSpPr>
          <p:spPr>
            <a:xfrm>
              <a:off x="18935516" y="6400131"/>
              <a:ext cx="1219538" cy="942512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061455" y="2917293"/>
            <a:ext cx="4749765" cy="6778690"/>
            <a:chOff x="9061046" y="2916779"/>
            <a:chExt cx="4750383" cy="6779572"/>
          </a:xfrm>
        </p:grpSpPr>
        <p:sp>
          <p:nvSpPr>
            <p:cNvPr id="22" name="Shape 245"/>
            <p:cNvSpPr/>
            <p:nvPr/>
          </p:nvSpPr>
          <p:spPr>
            <a:xfrm>
              <a:off x="10448780" y="2916779"/>
              <a:ext cx="3362649" cy="6779572"/>
            </a:xfrm>
            <a:prstGeom prst="roundRect">
              <a:avLst>
                <a:gd name="adj" fmla="val 5439"/>
              </a:avLst>
            </a:prstGeom>
            <a:solidFill>
              <a:srgbClr val="ADB2BB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Original</a:t>
              </a:r>
            </a:p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Storage</a:t>
              </a: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" name="Shape 247"/>
            <p:cNvSpPr/>
            <p:nvPr/>
          </p:nvSpPr>
          <p:spPr>
            <a:xfrm>
              <a:off x="9061046" y="6400131"/>
              <a:ext cx="1219538" cy="942512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</p:grpSp>
      <p:sp>
        <p:nvSpPr>
          <p:cNvPr id="263" name="Shape 263"/>
          <p:cNvSpPr/>
          <p:nvPr/>
        </p:nvSpPr>
        <p:spPr>
          <a:xfrm>
            <a:off x="4143518" y="6400192"/>
            <a:ext cx="1219379" cy="942389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5531071" y="2919413"/>
            <a:ext cx="3362211" cy="7877177"/>
          </a:xfrm>
          <a:prstGeom prst="roundRect">
            <a:avLst>
              <a:gd name="adj" fmla="val 3958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/>
          <a:lstStyle/>
          <a:p>
            <a:pPr>
              <a:lnSpc>
                <a:spcPct val="100000"/>
              </a:lnSpc>
            </a:pPr>
            <a:endParaRPr sz="4085" dirty="0">
              <a:solidFill>
                <a:schemeClr val="accent2"/>
              </a:solidFill>
            </a:endParaRPr>
          </a:p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Web Server</a:t>
            </a:r>
          </a:p>
        </p:txBody>
      </p:sp>
      <p:sp>
        <p:nvSpPr>
          <p:cNvPr id="268" name="Shape 268"/>
          <p:cNvSpPr/>
          <p:nvPr/>
        </p:nvSpPr>
        <p:spPr>
          <a:xfrm>
            <a:off x="13979394" y="6400192"/>
            <a:ext cx="1219379" cy="942389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594479" y="2917293"/>
            <a:ext cx="3362211" cy="7881417"/>
          </a:xfrm>
          <a:prstGeom prst="roundRect">
            <a:avLst>
              <a:gd name="adj" fmla="val 3958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/>
          <a:lstStyle/>
          <a:p>
            <a:pPr>
              <a:lnSpc>
                <a:spcPct val="100000"/>
              </a:lnSpc>
            </a:pPr>
            <a:endParaRPr sz="4085" dirty="0">
              <a:solidFill>
                <a:schemeClr val="accent2"/>
              </a:solidFill>
            </a:endParaRPr>
          </a:p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</p:txBody>
      </p:sp>
      <p:grpSp>
        <p:nvGrpSpPr>
          <p:cNvPr id="280" name="Group 280"/>
          <p:cNvGrpSpPr/>
          <p:nvPr/>
        </p:nvGrpSpPr>
        <p:grpSpPr>
          <a:xfrm>
            <a:off x="595647" y="4488222"/>
            <a:ext cx="3424602" cy="6285096"/>
            <a:chOff x="0" y="0"/>
            <a:chExt cx="4527483" cy="8309189"/>
          </a:xfrm>
        </p:grpSpPr>
        <p:grpSp>
          <p:nvGrpSpPr>
            <p:cNvPr id="277" name="Group 277"/>
            <p:cNvGrpSpPr/>
            <p:nvPr/>
          </p:nvGrpSpPr>
          <p:grpSpPr>
            <a:xfrm>
              <a:off x="544497" y="880678"/>
              <a:ext cx="3375688" cy="6004223"/>
              <a:chOff x="0" y="0"/>
              <a:chExt cx="3375686" cy="6004221"/>
            </a:xfrm>
          </p:grpSpPr>
          <p:pic>
            <p:nvPicPr>
              <p:cNvPr id="273" name="IMG_1386.PNG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3375687" cy="60042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276" name="Group 276"/>
              <p:cNvGrpSpPr/>
              <p:nvPr/>
            </p:nvGrpSpPr>
            <p:grpSpPr>
              <a:xfrm>
                <a:off x="0" y="0"/>
                <a:ext cx="3375687" cy="180901"/>
                <a:chOff x="0" y="0"/>
                <a:chExt cx="3375686" cy="180900"/>
              </a:xfrm>
            </p:grpSpPr>
            <p:sp>
              <p:nvSpPr>
                <p:cNvPr id="274" name="Shape 274"/>
                <p:cNvSpPr/>
                <p:nvPr/>
              </p:nvSpPr>
              <p:spPr>
                <a:xfrm>
                  <a:off x="0" y="0"/>
                  <a:ext cx="3375687" cy="180901"/>
                </a:xfrm>
                <a:prstGeom prst="rect">
                  <a:avLst/>
                </a:prstGeom>
                <a:solidFill>
                  <a:srgbClr val="F6F7F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38425" tIns="38425" rIns="38425" bIns="38425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="0">
                      <a:solidFill>
                        <a:schemeClr val="accent2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2421"/>
                </a:p>
              </p:txBody>
            </p:sp>
            <p:pic>
              <p:nvPicPr>
                <p:cNvPr id="275" name="100%.png"/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95" y="41439"/>
                  <a:ext cx="3243611" cy="980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278" name="iphone6_b.png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27484" cy="83091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9" name="Shape 279"/>
            <p:cNvSpPr/>
            <p:nvPr/>
          </p:nvSpPr>
          <p:spPr>
            <a:xfrm>
              <a:off x="622609" y="2389614"/>
              <a:ext cx="3250084" cy="29081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425" tIns="38425" rIns="38425" bIns="38425" numCol="1" anchor="ctr">
              <a:noAutofit/>
            </a:bodyPr>
            <a:lstStyle/>
            <a:p>
              <a:pPr>
                <a:lnSpc>
                  <a:spcPct val="100000"/>
                </a:lnSpc>
                <a:defRPr sz="1200" b="0">
                  <a:solidFill>
                    <a:srgbClr val="000000"/>
                  </a:solidFill>
                </a:defRPr>
              </a:pPr>
              <a:r>
                <a:rPr sz="907"/>
                <a:t>She is having so much fun with #MSQRD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Legacy: store encodings before sharing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061454" y="2917292"/>
            <a:ext cx="9686357" cy="7856025"/>
            <a:chOff x="9061046" y="2916779"/>
            <a:chExt cx="9687618" cy="7857048"/>
          </a:xfrm>
        </p:grpSpPr>
        <p:sp>
          <p:nvSpPr>
            <p:cNvPr id="266" name="Shape 266"/>
            <p:cNvSpPr/>
            <p:nvPr/>
          </p:nvSpPr>
          <p:spPr>
            <a:xfrm>
              <a:off x="15386015" y="2916779"/>
              <a:ext cx="3362649" cy="7857048"/>
            </a:xfrm>
            <a:prstGeom prst="roundRect">
              <a:avLst>
                <a:gd name="adj" fmla="val 5439"/>
              </a:avLst>
            </a:prstGeom>
            <a:solidFill>
              <a:srgbClr val="FFC000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r>
                <a:rPr lang="en-US" sz="4085" dirty="0">
                  <a:solidFill>
                    <a:schemeClr val="bg1">
                      <a:lumMod val="50000"/>
                    </a:schemeClr>
                  </a:solidFill>
                </a:rPr>
                <a:t>Processing</a:t>
              </a: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Shape 268"/>
            <p:cNvSpPr/>
            <p:nvPr/>
          </p:nvSpPr>
          <p:spPr>
            <a:xfrm>
              <a:off x="9061046" y="9920537"/>
              <a:ext cx="6138118" cy="853290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10778147" y="8127393"/>
            <a:ext cx="2553381" cy="156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1080P </a:t>
            </a:r>
          </a:p>
          <a:p>
            <a:pPr>
              <a:lnSpc>
                <a:spcPct val="100000"/>
              </a:lnSpc>
            </a:pP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16Mbps</a:t>
            </a:r>
          </a:p>
        </p:txBody>
      </p:sp>
      <p:pic>
        <p:nvPicPr>
          <p:cNvPr id="28" name="asha_msqrd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6311128" y="4462475"/>
            <a:ext cx="1700563" cy="1700563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Rectangle 28"/>
          <p:cNvSpPr/>
          <p:nvPr/>
        </p:nvSpPr>
        <p:spPr>
          <a:xfrm>
            <a:off x="15032323" y="6015082"/>
            <a:ext cx="4258179" cy="156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720P</a:t>
            </a:r>
          </a:p>
          <a:p>
            <a:pPr>
              <a:lnSpc>
                <a:spcPct val="100000"/>
              </a:lnSpc>
            </a:pP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4Mbps</a:t>
            </a:r>
          </a:p>
        </p:txBody>
      </p:sp>
      <p:pic>
        <p:nvPicPr>
          <p:cNvPr id="31" name="asha_msqrd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6509899" y="7997953"/>
            <a:ext cx="1133708" cy="1133708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Rectangle 31"/>
          <p:cNvSpPr/>
          <p:nvPr/>
        </p:nvSpPr>
        <p:spPr>
          <a:xfrm>
            <a:off x="14947665" y="9144211"/>
            <a:ext cx="4258179" cy="156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480P</a:t>
            </a:r>
          </a:p>
          <a:p>
            <a:pPr>
              <a:lnSpc>
                <a:spcPct val="100000"/>
              </a:lnSpc>
            </a:pPr>
            <a:r>
              <a:rPr lang="en-US" sz="4800" dirty="0">
                <a:solidFill>
                  <a:schemeClr val="bg1">
                    <a:lumMod val="50000"/>
                  </a:schemeClr>
                </a:solidFill>
              </a:rPr>
              <a:t>1.5Mbps</a:t>
            </a:r>
          </a:p>
        </p:txBody>
      </p:sp>
      <p:pic>
        <p:nvPicPr>
          <p:cNvPr id="30" name="Picture 29"/>
          <p:cNvPicPr>
            <a:picLocks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8854" y="5618304"/>
            <a:ext cx="2553891" cy="255389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22858612" y="12632407"/>
            <a:ext cx="1460165" cy="110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999" b="1" dirty="0">
                <a:latin typeface="FreightSansLFPro"/>
                <a:ea typeface="Helvetica"/>
                <a:cs typeface="FreightSansLFPro"/>
                <a:sym typeface="Helvetica"/>
              </a:rPr>
              <a:t>07</a:t>
            </a:r>
            <a:endParaRPr lang="en-US" sz="5999" dirty="0"/>
          </a:p>
        </p:txBody>
      </p:sp>
    </p:spTree>
    <p:extLst>
      <p:ext uri="{BB962C8B-B14F-4D97-AF65-F5344CB8AC3E}">
        <p14:creationId xmlns:p14="http://schemas.microsoft.com/office/powerpoint/2010/main" val="67483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48148E-6 L 0.20319 0.0336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16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7917E-6 -1.2963E-6 L 0.20247 -0.0096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24" y="-4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3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video>
              <p:cMediaNode vol="0">
                <p:cTn id="14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  <p:bldLst>
      <p:bldP spid="29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269596" y="2917293"/>
            <a:ext cx="3362211" cy="7881417"/>
          </a:xfrm>
          <a:prstGeom prst="roundRect">
            <a:avLst>
              <a:gd name="adj" fmla="val 3958"/>
            </a:avLst>
          </a:prstGeom>
          <a:solidFill>
            <a:srgbClr val="92D050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/>
          <a:lstStyle/>
          <a:p>
            <a:pPr>
              <a:lnSpc>
                <a:spcPct val="100000"/>
              </a:lnSpc>
            </a:pPr>
            <a:endParaRPr sz="4085" dirty="0">
              <a:solidFill>
                <a:schemeClr val="accent2"/>
              </a:solidFill>
            </a:endParaRPr>
          </a:p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Client</a:t>
            </a:r>
          </a:p>
        </p:txBody>
      </p:sp>
      <p:sp>
        <p:nvSpPr>
          <p:cNvPr id="28" name="Shape 228"/>
          <p:cNvSpPr/>
          <p:nvPr/>
        </p:nvSpPr>
        <p:spPr>
          <a:xfrm>
            <a:off x="20340845" y="2917295"/>
            <a:ext cx="3362211" cy="7796374"/>
          </a:xfrm>
          <a:prstGeom prst="roundRect">
            <a:avLst>
              <a:gd name="adj" fmla="val 5439"/>
            </a:avLst>
          </a:prstGeom>
          <a:solidFill>
            <a:srgbClr val="ADB2BB"/>
          </a:solidFill>
          <a:ln w="63500">
            <a:solidFill>
              <a:schemeClr val="accent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Final </a:t>
            </a: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sz="4085" dirty="0">
                <a:solidFill>
                  <a:schemeClr val="bg1">
                    <a:lumMod val="50000"/>
                  </a:schemeClr>
                </a:solidFill>
              </a:rPr>
              <a:t>Storage</a:t>
            </a: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5999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408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 rot="10800000">
            <a:off x="18562153" y="8558517"/>
            <a:ext cx="1219379" cy="942389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with adaptive streaming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887858" y="5689752"/>
            <a:ext cx="12961401" cy="5083566"/>
            <a:chOff x="6887166" y="5689599"/>
            <a:chExt cx="12963088" cy="5084227"/>
          </a:xfrm>
        </p:grpSpPr>
        <p:sp>
          <p:nvSpPr>
            <p:cNvPr id="34" name="Shape 229"/>
            <p:cNvSpPr/>
            <p:nvPr/>
          </p:nvSpPr>
          <p:spPr>
            <a:xfrm>
              <a:off x="18630716" y="7077463"/>
              <a:ext cx="1219538" cy="942512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887166" y="5689599"/>
              <a:ext cx="11556698" cy="5084227"/>
              <a:chOff x="7191966" y="5689599"/>
              <a:chExt cx="11556698" cy="5084227"/>
            </a:xfrm>
          </p:grpSpPr>
          <p:sp>
            <p:nvSpPr>
              <p:cNvPr id="266" name="Shape 266"/>
              <p:cNvSpPr/>
              <p:nvPr/>
            </p:nvSpPr>
            <p:spPr>
              <a:xfrm>
                <a:off x="15386015" y="5689599"/>
                <a:ext cx="3362649" cy="5084227"/>
              </a:xfrm>
              <a:prstGeom prst="roundRect">
                <a:avLst>
                  <a:gd name="adj" fmla="val 5439"/>
                </a:avLst>
              </a:prstGeom>
              <a:solidFill>
                <a:srgbClr val="FFFFFF"/>
              </a:solidFill>
              <a:ln w="63500">
                <a:solidFill>
                  <a:schemeClr val="accent2"/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38425" tIns="38425" rIns="38425" bIns="38425" anchor="ctr"/>
              <a:lstStyle/>
              <a:p>
                <a:pPr>
                  <a:lnSpc>
                    <a:spcPct val="100000"/>
                  </a:lnSpc>
                </a:pPr>
                <a:r>
                  <a:rPr lang="en-US" sz="4085" dirty="0">
                    <a:solidFill>
                      <a:schemeClr val="bg1">
                        <a:lumMod val="50000"/>
                      </a:schemeClr>
                    </a:solidFill>
                  </a:rPr>
                  <a:t>FBCDN</a:t>
                </a:r>
              </a:p>
              <a:p>
                <a:pPr>
                  <a:lnSpc>
                    <a:spcPct val="100000"/>
                  </a:lnSpc>
                </a:pPr>
                <a:endParaRPr lang="en-US" sz="4085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sz="4085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sz="4085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US" sz="4085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6" name="Shape 268"/>
              <p:cNvSpPr/>
              <p:nvPr/>
            </p:nvSpPr>
            <p:spPr>
              <a:xfrm>
                <a:off x="7191966" y="7047964"/>
                <a:ext cx="7978994" cy="853290"/>
              </a:xfrm>
              <a:prstGeom prst="rightArrow">
                <a:avLst>
                  <a:gd name="adj1" fmla="val 57118"/>
                  <a:gd name="adj2" fmla="val 65130"/>
                </a:avLst>
              </a:prstGeom>
              <a:solidFill>
                <a:schemeClr val="accent1">
                  <a:lumMod val="50000"/>
                </a:schemeClr>
              </a:solidFill>
              <a:ln w="12700">
                <a:miter lim="400000"/>
              </a:ln>
            </p:spPr>
            <p:txBody>
              <a:bodyPr lIns="38425" tIns="38425" rIns="38425" bIns="38425" anchor="ctr"/>
              <a:lstStyle/>
              <a:p>
                <a:pPr>
                  <a:lnSpc>
                    <a:spcPct val="100000"/>
                  </a:lnSpc>
                </a:pPr>
                <a:endParaRPr sz="2421">
                  <a:solidFill>
                    <a:schemeClr val="accent2"/>
                  </a:solidFill>
                  <a:latin typeface="Helvetica Light"/>
                  <a:ea typeface="Helvetica Light"/>
                  <a:cs typeface="Helvetica Light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6818635" y="2919413"/>
            <a:ext cx="4749765" cy="3700767"/>
            <a:chOff x="4142468" y="2918899"/>
            <a:chExt cx="4750383" cy="3701249"/>
          </a:xfrm>
        </p:grpSpPr>
        <p:sp>
          <p:nvSpPr>
            <p:cNvPr id="263" name="Shape 263"/>
            <p:cNvSpPr/>
            <p:nvPr/>
          </p:nvSpPr>
          <p:spPr>
            <a:xfrm>
              <a:off x="4142468" y="4469727"/>
              <a:ext cx="1219538" cy="942512"/>
            </a:xfrm>
            <a:prstGeom prst="rightArrow">
              <a:avLst>
                <a:gd name="adj1" fmla="val 57118"/>
                <a:gd name="adj2" fmla="val 65130"/>
              </a:avLst>
            </a:prstGeom>
            <a:solidFill>
              <a:schemeClr val="accent1">
                <a:lumMod val="50000"/>
              </a:schemeClr>
            </a:solidFill>
            <a:ln w="12700">
              <a:miter lim="400000"/>
            </a:ln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endParaRPr sz="2421">
                <a:solidFill>
                  <a:schemeClr val="accent2"/>
                </a:solidFill>
                <a:latin typeface="Helvetica Light"/>
                <a:ea typeface="Helvetica Light"/>
                <a:cs typeface="Helvetica Light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5530202" y="2918899"/>
              <a:ext cx="3362649" cy="3701249"/>
            </a:xfrm>
            <a:prstGeom prst="roundRect">
              <a:avLst>
                <a:gd name="adj" fmla="val 3958"/>
              </a:avLst>
            </a:prstGeom>
            <a:solidFill>
              <a:srgbClr val="92D050"/>
            </a:solidFill>
            <a:ln w="63500">
              <a:solidFill>
                <a:schemeClr val="accent2"/>
              </a:solidFill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25" tIns="38425" rIns="38425" bIns="38425"/>
            <a:lstStyle/>
            <a:p>
              <a:pPr>
                <a:lnSpc>
                  <a:spcPct val="100000"/>
                </a:lnSpc>
              </a:pPr>
              <a:endParaRPr sz="4085" dirty="0">
                <a:solidFill>
                  <a:schemeClr val="accent2"/>
                </a:solidFill>
              </a:endParaRPr>
            </a:p>
            <a:p>
              <a:pPr>
                <a:lnSpc>
                  <a:spcPct val="100000"/>
                </a:lnSpc>
              </a:pPr>
              <a:r>
                <a:rPr sz="4085" dirty="0">
                  <a:solidFill>
                    <a:schemeClr val="bg1">
                      <a:lumMod val="50000"/>
                    </a:schemeClr>
                  </a:solidFill>
                </a:rPr>
                <a:t>Web Server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918095" y="4554624"/>
              <a:ext cx="2553713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dirty="0">
                  <a:solidFill>
                    <a:schemeClr val="bg1">
                      <a:lumMod val="50000"/>
                    </a:schemeClr>
                  </a:solidFill>
                </a:rPr>
                <a:t>720p</a:t>
              </a:r>
            </a:p>
            <a:p>
              <a:pPr>
                <a:lnSpc>
                  <a:spcPct val="100000"/>
                </a:lnSpc>
              </a:pPr>
              <a:r>
                <a:rPr lang="en-US" sz="4800" dirty="0">
                  <a:solidFill>
                    <a:schemeClr val="bg1">
                      <a:lumMod val="50000"/>
                    </a:schemeClr>
                  </a:solidFill>
                </a:rPr>
                <a:t>480p</a:t>
              </a:r>
            </a:p>
          </p:txBody>
        </p:sp>
      </p:grpSp>
      <p:sp>
        <p:nvSpPr>
          <p:cNvPr id="37" name="Shape 268"/>
          <p:cNvSpPr/>
          <p:nvPr/>
        </p:nvSpPr>
        <p:spPr>
          <a:xfrm rot="10800000">
            <a:off x="6769343" y="8603121"/>
            <a:ext cx="7977955" cy="853179"/>
          </a:xfrm>
          <a:prstGeom prst="rightArrow">
            <a:avLst>
              <a:gd name="adj1" fmla="val 57118"/>
              <a:gd name="adj2" fmla="val 65130"/>
            </a:avLst>
          </a:prstGeom>
          <a:solidFill>
            <a:schemeClr val="accent1">
              <a:lumMod val="50000"/>
            </a:schemeClr>
          </a:solidFill>
          <a:ln w="12700">
            <a:miter lim="400000"/>
          </a:ln>
        </p:spPr>
        <p:txBody>
          <a:bodyPr lIns="38425" tIns="38425" rIns="38425" bIns="38425" anchor="ctr"/>
          <a:lstStyle/>
          <a:p>
            <a:pPr>
              <a:lnSpc>
                <a:spcPct val="100000"/>
              </a:lnSpc>
            </a:pPr>
            <a:endParaRPr sz="2421">
              <a:solidFill>
                <a:schemeClr val="accent2"/>
              </a:solidFill>
              <a:latin typeface="Helvetica Light"/>
              <a:ea typeface="Helvetica Light"/>
              <a:cs typeface="Helvetica Ligh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94619" y="4919724"/>
            <a:ext cx="1700563" cy="170056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48906" y="7900280"/>
            <a:ext cx="1133708" cy="113370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77475" y="7900280"/>
            <a:ext cx="1133708" cy="113370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304629" y="4488222"/>
            <a:ext cx="3424603" cy="6285096"/>
            <a:chOff x="3303470" y="4487913"/>
            <a:chExt cx="3425049" cy="6285914"/>
          </a:xfrm>
        </p:grpSpPr>
        <p:pic>
          <p:nvPicPr>
            <p:cNvPr id="278" name="iphone6_b.png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03470" y="4487913"/>
              <a:ext cx="3425049" cy="62859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" name="IMG_1386.PNG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23751" y="5116421"/>
              <a:ext cx="2553714" cy="4542204"/>
            </a:xfrm>
            <a:prstGeom prst="rect">
              <a:avLst/>
            </a:prstGeom>
            <a:solidFill>
              <a:schemeClr val="tx2"/>
            </a:solidFill>
            <a:ln w="12700" cap="flat">
              <a:noFill/>
              <a:miter lim="400000"/>
            </a:ln>
            <a:effectLst/>
          </p:spPr>
        </p:pic>
        <p:sp>
          <p:nvSpPr>
            <p:cNvPr id="33" name="Shape 266"/>
            <p:cNvSpPr/>
            <p:nvPr/>
          </p:nvSpPr>
          <p:spPr>
            <a:xfrm>
              <a:off x="3740545" y="6254914"/>
              <a:ext cx="2536438" cy="2997074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635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8425" tIns="38425" rIns="38425" bIns="38425" anchor="ctr"/>
            <a:lstStyle/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ct val="100000"/>
                </a:lnSpc>
              </a:pPr>
              <a:endParaRPr lang="en-US" sz="4085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35" name="asha_msqrd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extLst/>
          </a:blip>
          <a:stretch>
            <a:fillRect/>
          </a:stretch>
        </p:blipFill>
        <p:spPr>
          <a:xfrm>
            <a:off x="3717866" y="6355630"/>
            <a:ext cx="2553381" cy="265751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Rectangle 37"/>
          <p:cNvSpPr/>
          <p:nvPr/>
        </p:nvSpPr>
        <p:spPr>
          <a:xfrm>
            <a:off x="22858612" y="12632407"/>
            <a:ext cx="1460165" cy="1107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999" b="1" dirty="0">
                <a:latin typeface="FreightSansLFPro"/>
                <a:ea typeface="Helvetica"/>
                <a:cs typeface="FreightSansLFPro"/>
                <a:sym typeface="Helvetica"/>
              </a:rPr>
              <a:t>08</a:t>
            </a:r>
            <a:endParaRPr lang="en-US" sz="5999" dirty="0"/>
          </a:p>
        </p:txBody>
      </p:sp>
    </p:spTree>
    <p:extLst>
      <p:ext uri="{BB962C8B-B14F-4D97-AF65-F5344CB8AC3E}">
        <p14:creationId xmlns:p14="http://schemas.microsoft.com/office/powerpoint/2010/main" val="188647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20801 0.0398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04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2884255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38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  <p:bldLst>
      <p:bldP spid="272" grpId="0" animBg="1"/>
      <p:bldP spid="268" grpId="0" animBg="1"/>
      <p:bldP spid="3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Facebook">
      <a:dk1>
        <a:srgbClr val="53585F"/>
      </a:dk1>
      <a:lt1>
        <a:srgbClr val="FFFFFF"/>
      </a:lt1>
      <a:dk2>
        <a:srgbClr val="7D8490"/>
      </a:dk2>
      <a:lt2>
        <a:srgbClr val="EDEEF1"/>
      </a:lt2>
      <a:accent1>
        <a:srgbClr val="3B5998"/>
      </a:accent1>
      <a:accent2>
        <a:srgbClr val="6D84B4"/>
      </a:accent2>
      <a:accent3>
        <a:srgbClr val="D8DFEA"/>
      </a:accent3>
      <a:accent4>
        <a:srgbClr val="FBC300"/>
      </a:accent4>
      <a:accent5>
        <a:srgbClr val="FBEAAD"/>
      </a:accent5>
      <a:accent6>
        <a:srgbClr val="5890FF"/>
      </a:accent6>
      <a:hlink>
        <a:srgbClr val="0000FF"/>
      </a:hlink>
      <a:folHlink>
        <a:srgbClr val="00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457200" rtl="0" fontAlgn="auto" latinLnBrk="1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7D8490"/>
            </a:solidFill>
            <a:effectLst/>
            <a:uFillTx/>
            <a:latin typeface="Vista Sans OT Medium"/>
            <a:ea typeface="Vista Sans OT Medium"/>
            <a:cs typeface="Vista Sans OT Medium"/>
            <a:sym typeface="Vista Sans O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Facebook_Basic_3.9.2" id="{61BA3F89-28C0-AB46-90A2-8F67073249C0}" vid="{7FE6B889-5FA1-FF43-AAD9-C030B2A3AC2D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457200" rtl="0" fontAlgn="auto" latinLnBrk="1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0" b="0" i="0" u="none" strike="noStrike" cap="none" spc="0" normalizeH="0" baseline="0">
            <a:ln>
              <a:noFill/>
            </a:ln>
            <a:solidFill>
              <a:srgbClr val="7D8490"/>
            </a:solidFill>
            <a:effectLst/>
            <a:uFillTx/>
            <a:latin typeface="Vista Sans OT Medium"/>
            <a:ea typeface="Vista Sans OT Medium"/>
            <a:cs typeface="Vista Sans OT Medium"/>
            <a:sym typeface="Vista Sans O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28368</TotalTime>
  <Words>1398</Words>
  <Application>Microsoft Macintosh PowerPoint</Application>
  <PresentationFormat>Custom</PresentationFormat>
  <Paragraphs>698</Paragraphs>
  <Slides>48</Slides>
  <Notes>48</Notes>
  <HiddenSlides>0</HiddenSlides>
  <MMClips>3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2" baseType="lpstr">
      <vt:lpstr>FreightSansLFPro</vt:lpstr>
      <vt:lpstr>FreightSansLFPro Med</vt:lpstr>
      <vt:lpstr>FreightSansLFPro SmBd</vt:lpstr>
      <vt:lpstr>Gill Sans</vt:lpstr>
      <vt:lpstr>Helvetica</vt:lpstr>
      <vt:lpstr>Helvetica Light</vt:lpstr>
      <vt:lpstr>Helvetica Neue</vt:lpstr>
      <vt:lpstr>Helvetica Neue Medium</vt:lpstr>
      <vt:lpstr>Lucida Grande</vt:lpstr>
      <vt:lpstr>Menlo</vt:lpstr>
      <vt:lpstr>Vista Sans OT Medium</vt:lpstr>
      <vt:lpstr>Vista Sans OT Reg</vt:lpstr>
      <vt:lpstr>Arial</vt:lpstr>
      <vt:lpstr>White</vt:lpstr>
      <vt:lpstr>SVE: Distributed Video Processing at Facebook Scale  </vt:lpstr>
      <vt:lpstr>Video is growing across Facebook</vt:lpstr>
      <vt:lpstr>Processing is diverse and demanding</vt:lpstr>
      <vt:lpstr>Legacy: upload video file to web server</vt:lpstr>
      <vt:lpstr>Legacy: preserve original for reliability</vt:lpstr>
      <vt:lpstr>Legacy: process after upload completes</vt:lpstr>
      <vt:lpstr>Legacy: encode w/ varying bitrates</vt:lpstr>
      <vt:lpstr>Legacy: store encodings before sharing</vt:lpstr>
      <vt:lpstr>Sharing with adaptive streaming</vt:lpstr>
      <vt:lpstr>Focus: pre-sharing pipeline</vt:lpstr>
      <vt:lpstr>Serial pipeline leads to slow processing</vt:lpstr>
      <vt:lpstr>Monolithic script slows development</vt:lpstr>
      <vt:lpstr>Challenges for video processing @ FB</vt:lpstr>
      <vt:lpstr>Our Streaming Video Engine (SVE) is speedy, flexible, and robust</vt:lpstr>
      <vt:lpstr>Speedy: harness parallelism</vt:lpstr>
      <vt:lpstr>Architectural changes for parallelism</vt:lpstr>
      <vt:lpstr>Architectural changes for parallelism</vt:lpstr>
      <vt:lpstr>Overlap fault tolerance and processing</vt:lpstr>
      <vt:lpstr>Overlap upload and processing</vt:lpstr>
      <vt:lpstr>Overlap upload and processing</vt:lpstr>
      <vt:lpstr>Parallel processing w/ many workers</vt:lpstr>
      <vt:lpstr>Parallel processing w/ many workers</vt:lpstr>
      <vt:lpstr>Parallel processing w/ many workers</vt:lpstr>
      <vt:lpstr>Parallel processing w/ many workers</vt:lpstr>
      <vt:lpstr>Three sources of parallelism</vt:lpstr>
      <vt:lpstr>Results: 2.3x ~ 9.3x speedup</vt:lpstr>
      <vt:lpstr>Results: 2.3x ~ 9.3x speedup</vt:lpstr>
      <vt:lpstr>Results: 2.3x ~ 9.3x speedup</vt:lpstr>
      <vt:lpstr>Challenges for video processing @ FB</vt:lpstr>
      <vt:lpstr>Flexible: build DAG framework</vt:lpstr>
      <vt:lpstr>DAG on stream-of-tracks abstraction</vt:lpstr>
      <vt:lpstr>DAG on stream-of-tracks abstraction</vt:lpstr>
      <vt:lpstr>DAG on stream-of-tracks interface</vt:lpstr>
      <vt:lpstr>Dynamic DAG Generation</vt:lpstr>
      <vt:lpstr>Dynamic DAG Generation</vt:lpstr>
      <vt:lpstr>Dynamic DAG Generation</vt:lpstr>
      <vt:lpstr>One system for 15+ applications</vt:lpstr>
      <vt:lpstr>Challenges for video processing @ FB</vt:lpstr>
      <vt:lpstr>Robust: tolerate overload</vt:lpstr>
      <vt:lpstr>3X peak load during New Year Eve</vt:lpstr>
      <vt:lpstr>Prepare for overload</vt:lpstr>
      <vt:lpstr>Use priority for worker overload</vt:lpstr>
      <vt:lpstr>Defer full video processing</vt:lpstr>
      <vt:lpstr>Regional redirection</vt:lpstr>
      <vt:lpstr>Challenges for video processing @ FB</vt:lpstr>
      <vt:lpstr>More details in paper</vt:lpstr>
      <vt:lpstr>Related work</vt:lpstr>
      <vt:lpstr>Streaming Video Engine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Wyatt Andrew Lloyd</cp:lastModifiedBy>
  <cp:revision>827</cp:revision>
  <cp:lastPrinted>2017-10-20T14:57:17Z</cp:lastPrinted>
  <dcterms:modified xsi:type="dcterms:W3CDTF">2017-11-07T22:26:38Z</dcterms:modified>
</cp:coreProperties>
</file>